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54" r:id="rId3"/>
    <p:sldMasterId id="2147483656" r:id="rId4"/>
    <p:sldMasterId id="2147483658" r:id="rId5"/>
    <p:sldMasterId id="2147483660" r:id="rId6"/>
    <p:sldMasterId id="2147483662" r:id="rId7"/>
  </p:sldMasterIdLst>
  <p:notesMasterIdLst>
    <p:notesMasterId r:id="rId30"/>
  </p:notesMasterIdLst>
  <p:handoutMasterIdLst>
    <p:handoutMasterId r:id="rId31"/>
  </p:handoutMasterIdLst>
  <p:sldIdLst>
    <p:sldId id="423" r:id="rId8"/>
    <p:sldId id="425" r:id="rId9"/>
    <p:sldId id="545" r:id="rId10"/>
    <p:sldId id="550" r:id="rId11"/>
    <p:sldId id="551" r:id="rId12"/>
    <p:sldId id="552" r:id="rId13"/>
    <p:sldId id="547" r:id="rId14"/>
    <p:sldId id="537" r:id="rId15"/>
    <p:sldId id="556" r:id="rId16"/>
    <p:sldId id="538" r:id="rId17"/>
    <p:sldId id="546" r:id="rId18"/>
    <p:sldId id="424" r:id="rId19"/>
    <p:sldId id="530" r:id="rId20"/>
    <p:sldId id="553" r:id="rId21"/>
    <p:sldId id="426" r:id="rId22"/>
    <p:sldId id="554" r:id="rId23"/>
    <p:sldId id="427" r:id="rId24"/>
    <p:sldId id="428" r:id="rId25"/>
    <p:sldId id="555" r:id="rId26"/>
    <p:sldId id="417" r:id="rId27"/>
    <p:sldId id="548" r:id="rId28"/>
    <p:sldId id="429" r:id="rId29"/>
  </p:sldIdLst>
  <p:sldSz cx="1219676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835">
          <p15:clr>
            <a:srgbClr val="A4A3A4"/>
          </p15:clr>
        </p15:guide>
        <p15:guide id="3" orient="horz" pos="800">
          <p15:clr>
            <a:srgbClr val="A4A3A4"/>
          </p15:clr>
        </p15:guide>
        <p15:guide id="4" orient="horz" pos="957">
          <p15:clr>
            <a:srgbClr val="A4A3A4"/>
          </p15:clr>
        </p15:guide>
        <p15:guide id="5" orient="horz" pos="419">
          <p15:clr>
            <a:srgbClr val="A4A3A4"/>
          </p15:clr>
        </p15:guide>
        <p15:guide id="6" orient="horz" pos="3904">
          <p15:clr>
            <a:srgbClr val="A4A3A4"/>
          </p15:clr>
        </p15:guide>
        <p15:guide id="7" pos="465">
          <p15:clr>
            <a:srgbClr val="A4A3A4"/>
          </p15:clr>
        </p15:guide>
        <p15:guide id="8" pos="7217">
          <p15:clr>
            <a:srgbClr val="A4A3A4"/>
          </p15:clr>
        </p15:guide>
        <p15:guide id="9" pos="57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C492"/>
    <a:srgbClr val="0000FF"/>
    <a:srgbClr val="DDDDDD"/>
    <a:srgbClr val="FFFFFF"/>
    <a:srgbClr val="000000"/>
    <a:srgbClr val="E9002F"/>
    <a:srgbClr val="595757"/>
    <a:srgbClr val="221815"/>
    <a:srgbClr val="88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6110" autoAdjust="0"/>
  </p:normalViewPr>
  <p:slideViewPr>
    <p:cSldViewPr snapToGrid="0" snapToObjects="1">
      <p:cViewPr>
        <p:scale>
          <a:sx n="66" d="100"/>
          <a:sy n="66" d="100"/>
        </p:scale>
        <p:origin x="728" y="-12"/>
      </p:cViewPr>
      <p:guideLst>
        <p:guide orient="horz" pos="2160"/>
        <p:guide pos="6835"/>
        <p:guide orient="horz" pos="800"/>
        <p:guide orient="horz" pos="957"/>
        <p:guide orient="horz" pos="419"/>
        <p:guide orient="horz" pos="3904"/>
        <p:guide pos="465"/>
        <p:guide pos="7217"/>
        <p:guide pos="57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6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0A27-BF12-6744-9E93-932A0E34D8BB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26F3-4732-B74B-9C70-D0992466E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8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4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47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77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66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8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6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0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19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69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8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1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93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69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1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96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69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9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7"/>
          <a:stretch>
            <a:fillRect/>
          </a:stretch>
        </p:blipFill>
        <p:spPr>
          <a:xfrm>
            <a:off x="0" y="0"/>
            <a:ext cx="12206140" cy="5594695"/>
          </a:xfrm>
          <a:prstGeom prst="rect">
            <a:avLst/>
          </a:prstGeom>
        </p:spPr>
      </p:pic>
      <p:sp>
        <p:nvSpPr>
          <p:cNvPr id="7" name="L 形 6"/>
          <p:cNvSpPr/>
          <p:nvPr userDrawn="1"/>
        </p:nvSpPr>
        <p:spPr>
          <a:xfrm rot="5400000">
            <a:off x="7853942" y="2130562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3588" y="6227190"/>
            <a:ext cx="1617170" cy="32275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智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4"/>
          <a:stretch>
            <a:fillRect/>
          </a:stretch>
        </p:blipFill>
        <p:spPr>
          <a:xfrm>
            <a:off x="0" y="375"/>
            <a:ext cx="12197432" cy="55992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4128162" cy="64392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3588" y="6227190"/>
            <a:ext cx="1617170" cy="32275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L 形 17"/>
          <p:cNvSpPr/>
          <p:nvPr userDrawn="1"/>
        </p:nvSpPr>
        <p:spPr>
          <a:xfrm rot="5400000">
            <a:off x="5369529" y="2370740"/>
            <a:ext cx="744262" cy="762208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创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76"/>
          <a:stretch>
            <a:fillRect/>
          </a:stretch>
        </p:blipFill>
        <p:spPr>
          <a:xfrm>
            <a:off x="0" y="374"/>
            <a:ext cx="12197432" cy="5590529"/>
          </a:xfrm>
          <a:prstGeom prst="rect">
            <a:avLst/>
          </a:prstGeom>
        </p:spPr>
      </p:pic>
      <p:sp>
        <p:nvSpPr>
          <p:cNvPr id="9" name="L 形 8"/>
          <p:cNvSpPr/>
          <p:nvPr userDrawn="1"/>
        </p:nvSpPr>
        <p:spPr>
          <a:xfrm rot="5400000">
            <a:off x="5945516" y="2323519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3588" y="6227190"/>
            <a:ext cx="1617170" cy="32275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攀登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2"/>
          <a:stretch>
            <a:fillRect/>
          </a:stretch>
        </p:blipFill>
        <p:spPr>
          <a:xfrm>
            <a:off x="0" y="-74021"/>
            <a:ext cx="12197432" cy="5668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L 形 7"/>
          <p:cNvSpPr/>
          <p:nvPr userDrawn="1"/>
        </p:nvSpPr>
        <p:spPr>
          <a:xfrm rot="5400000">
            <a:off x="7929967" y="1657555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3588" y="6227190"/>
            <a:ext cx="1617170" cy="32275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节页"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横版华为公司标志 Horizontal Version of Huawei Corporate Logo_201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97" y="6357876"/>
            <a:ext cx="1278777" cy="2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607486" y="1402064"/>
            <a:ext cx="3921034" cy="8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Thank you.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中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175" y="456136"/>
            <a:ext cx="10740640" cy="54354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="1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9165" indent="0" algn="ctr">
              <a:buNone/>
              <a:defRPr sz="2080"/>
            </a:lvl9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横版华为公司标志 Horizontal Version of Huawei Corporate Logo_201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97" y="6357876"/>
            <a:ext cx="1278777" cy="2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横版华为公司标志 Horizontal Version of Huawei Corporate Logo_201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97" y="6357876"/>
            <a:ext cx="1278777" cy="2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90903"/>
            <a:ext cx="12196763" cy="12670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51" y="5970991"/>
            <a:ext cx="2260800" cy="4892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ts val="3440"/>
        </a:lnSpc>
        <a:spcBef>
          <a:spcPct val="0"/>
        </a:spcBef>
        <a:buNone/>
        <a:defRPr sz="32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6763" cy="69573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71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825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62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4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10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467" y="6356939"/>
            <a:ext cx="35039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0" kern="1200" baseline="0" dirty="0">
                <a:solidFill>
                  <a:srgbClr val="1D1D1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Huawei Proprietary - Restricted Distribution</a:t>
            </a:r>
            <a:endParaRPr lang="en-US" sz="900" b="0" kern="1200" baseline="0" dirty="0">
              <a:solidFill>
                <a:srgbClr val="1D1D1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4131" y="6402806"/>
            <a:ext cx="4997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90470" y="2625389"/>
            <a:ext cx="1967973" cy="4233515"/>
            <a:chOff x="5343885" y="-48857"/>
            <a:chExt cx="327131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84543" y="4866463"/>
              <a:ext cx="791510" cy="664398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82308" y="4134866"/>
              <a:ext cx="791510" cy="664398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77324" y="5596166"/>
              <a:ext cx="791510" cy="664398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11114" y="3415851"/>
              <a:ext cx="791510" cy="664398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20945" y="4866463"/>
              <a:ext cx="791510" cy="664398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8707" y="4134866"/>
              <a:ext cx="791510" cy="664398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23691" y="5596166"/>
              <a:ext cx="791510" cy="664398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0/0/0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45335" y="6324024"/>
              <a:ext cx="513579" cy="66439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7003279" y="6324024"/>
              <a:ext cx="513579" cy="664398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51547" y="6324024"/>
              <a:ext cx="513579" cy="6643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98559" y="6324024"/>
              <a:ext cx="513579" cy="6643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176" y="6323416"/>
            <a:ext cx="1270800" cy="27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71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825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62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4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10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969" y="1467870"/>
            <a:ext cx="3984232" cy="281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"/>
          <p:cNvSpPr txBox="1"/>
          <p:nvPr userDrawn="1"/>
        </p:nvSpPr>
        <p:spPr>
          <a:xfrm>
            <a:off x="7979357" y="2794960"/>
            <a:ext cx="3225168" cy="20299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65"/>
              </a:lnSpc>
            </a:pPr>
            <a: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  <a:t>Copyright©2018 Huawei Technologies Co., Ltd.</a:t>
            </a:r>
            <a:b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</a:br>
            <a: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  <a:t>All Rights Reserved.</a:t>
            </a:r>
            <a:br>
              <a:rPr kumimoji="1" lang="en-US" altLang="zh-CN" sz="780" dirty="0">
                <a:solidFill>
                  <a:srgbClr val="1D1D1B"/>
                </a:solidFill>
                <a:latin typeface="+mn-lt"/>
              </a:rPr>
            </a:br>
            <a:br>
              <a:rPr kumimoji="1" lang="en-US" altLang="zh-CN" sz="780" dirty="0">
                <a:solidFill>
                  <a:srgbClr val="1D1D1B"/>
                </a:solidFill>
                <a:latin typeface="+mn-lt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 information in this document may contain predictive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statements including, without limitation, statements regarding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 future financial and operating results, future product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portfolio, new technology, etc. There are a number of factors that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could cause actual results and developments to differ materially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from those expressed or implied in the predictive statements.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Therefore, such information is provided for reference purpose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only and constitutes neither an offer nor an acceptance. Huawei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may change the information at any time without notice. </a:t>
            </a:r>
          </a:p>
          <a:p>
            <a:pPr>
              <a:lnSpc>
                <a:spcPts val="1065"/>
              </a:lnSpc>
            </a:pPr>
            <a:endParaRPr kumimoji="1" lang="zh-CN" altLang="en-US" sz="780" dirty="0">
              <a:solidFill>
                <a:srgbClr val="1D1D1B"/>
              </a:solidFill>
              <a:latin typeface="+mn-lt"/>
            </a:endParaRPr>
          </a:p>
        </p:txBody>
      </p:sp>
      <p:sp>
        <p:nvSpPr>
          <p:cNvPr id="6" name="Subtitle 6"/>
          <p:cNvSpPr txBox="1"/>
          <p:nvPr userDrawn="1"/>
        </p:nvSpPr>
        <p:spPr>
          <a:xfrm>
            <a:off x="7987276" y="1631849"/>
            <a:ext cx="3477701" cy="4911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0"/>
              </a:lnSpc>
              <a:spcBef>
                <a:spcPts val="0"/>
              </a:spcBef>
            </a:pPr>
            <a:r>
              <a:rPr kumimoji="1" lang="zh-CN" altLang="en-US" sz="1300" dirty="0">
                <a:solidFill>
                  <a:srgbClr val="1D1D1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把数字世界带入每个人、每个家庭、</a:t>
            </a:r>
            <a:br>
              <a:rPr kumimoji="1" lang="en-US" altLang="zh-CN" sz="1300" dirty="0">
                <a:solidFill>
                  <a:srgbClr val="1D1D1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</a:br>
            <a:r>
              <a:rPr kumimoji="1" lang="zh-CN" altLang="en-US" sz="1300" dirty="0">
                <a:solidFill>
                  <a:srgbClr val="1D1D1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每个组织，构建万物互联的智能世界。</a:t>
            </a:r>
          </a:p>
        </p:txBody>
      </p:sp>
      <p:sp>
        <p:nvSpPr>
          <p:cNvPr id="7" name="Subtitle 6"/>
          <p:cNvSpPr txBox="1"/>
          <p:nvPr userDrawn="1"/>
        </p:nvSpPr>
        <p:spPr>
          <a:xfrm>
            <a:off x="7977672" y="2106124"/>
            <a:ext cx="3481833" cy="582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95"/>
              </a:lnSpc>
            </a:pP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Bring digital to every person, home and </a:t>
            </a:r>
            <a:b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organization for a fully connected, </a:t>
            </a:r>
            <a:b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intelligent world.</a:t>
            </a:r>
            <a:endParaRPr kumimoji="1" lang="zh-CN" altLang="en-US" sz="1200" dirty="0">
              <a:solidFill>
                <a:srgbClr val="1D1D1B"/>
              </a:solidFill>
              <a:latin typeface="+mn-lt"/>
              <a:ea typeface="Microsoft YaHei" panose="020B0503020204020204" pitchFamily="34" charset="-122"/>
              <a:cs typeface="Microsoft YaHei" panose="020B0503020204020204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76" y="5237566"/>
            <a:ext cx="1875600" cy="4059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None/>
        <a:defRPr sz="1820" kern="1200">
          <a:solidFill>
            <a:srgbClr val="FFFFFF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93725" indent="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indent="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indent="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indent="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825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62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4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10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467" y="6356939"/>
            <a:ext cx="35039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Proprietary - Restricted Distribution</a:t>
            </a:r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4131" y="6402806"/>
            <a:ext cx="4997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176" y="6323416"/>
            <a:ext cx="1270800" cy="27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71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825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62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4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10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4"/>
            <a:ext cx="12193200" cy="6858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71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825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62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4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10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94"/>
            <a:ext cx="12193200" cy="6858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71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8250" indent="-297180" algn="l" defTabSz="118808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362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34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10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11.jpe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12.jpeg"/><Relationship Id="rId15" Type="http://schemas.microsoft.com/office/2007/relationships/hdphoto" Target="../media/hdphoto5.wdp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14.jpeg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11" Type="http://schemas.openxmlformats.org/officeDocument/2006/relationships/image" Target="../media/image31.png"/><Relationship Id="rId5" Type="http://schemas.openxmlformats.org/officeDocument/2006/relationships/image" Target="../media/image66.png"/><Relationship Id="rId10" Type="http://schemas.openxmlformats.org/officeDocument/2006/relationships/slide" Target="slide1.xml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31.png"/><Relationship Id="rId4" Type="http://schemas.openxmlformats.org/officeDocument/2006/relationships/image" Target="../media/image65.png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4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4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7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31.png"/><Relationship Id="rId5" Type="http://schemas.openxmlformats.org/officeDocument/2006/relationships/image" Target="../media/image80.png"/><Relationship Id="rId10" Type="http://schemas.openxmlformats.org/officeDocument/2006/relationships/slide" Target="slide1.xml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8.png"/><Relationship Id="rId7" Type="http://schemas.openxmlformats.org/officeDocument/2006/relationships/slide" Target="slide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3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55.png"/><Relationship Id="rId10" Type="http://schemas.openxmlformats.org/officeDocument/2006/relationships/image" Target="../media/image31.png"/><Relationship Id="rId4" Type="http://schemas.openxmlformats.org/officeDocument/2006/relationships/image" Target="../media/image91.png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openxmlformats.org/officeDocument/2006/relationships/image" Target="../media/image55.png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10" Type="http://schemas.openxmlformats.org/officeDocument/2006/relationships/image" Target="../media/image31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2.png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圆角矩形 39"/>
          <p:cNvSpPr/>
          <p:nvPr/>
        </p:nvSpPr>
        <p:spPr>
          <a:xfrm>
            <a:off x="735013" y="1265827"/>
            <a:ext cx="10726736" cy="1057068"/>
          </a:xfrm>
          <a:prstGeom prst="roundRect">
            <a:avLst>
              <a:gd name="adj" fmla="val 10598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圆角矩形 120"/>
          <p:cNvSpPr/>
          <p:nvPr/>
        </p:nvSpPr>
        <p:spPr>
          <a:xfrm>
            <a:off x="916313" y="1433248"/>
            <a:ext cx="1616759" cy="756660"/>
          </a:xfrm>
          <a:prstGeom prst="round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0"/>
                      </a14:imgEffect>
                    </a14:imgLayer>
                  </a14:imgProps>
                </a:ext>
              </a:extLst>
            </a:blip>
            <a:srcRect/>
            <a:stretch>
              <a:fillRect t="-24150" b="-715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00" kern="0">
              <a:solidFill>
                <a:srgbClr val="1D1D1A"/>
              </a:solidFill>
              <a:latin typeface="Huawei Sans" panose="020C0503030203020204"/>
              <a:ea typeface="黑体" panose="02010609060101010101" pitchFamily="49" charset="-122"/>
            </a:endParaRPr>
          </a:p>
        </p:txBody>
      </p:sp>
      <p:sp>
        <p:nvSpPr>
          <p:cNvPr id="124" name="平行四边形 208"/>
          <p:cNvSpPr/>
          <p:nvPr/>
        </p:nvSpPr>
        <p:spPr>
          <a:xfrm>
            <a:off x="6099938" y="1433908"/>
            <a:ext cx="1616400" cy="756000"/>
          </a:xfrm>
          <a:prstGeom prst="round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50000"/>
                      </a14:imgEffect>
                    </a14:imgLayer>
                  </a14:imgProps>
                </a:ext>
              </a:extLst>
            </a:blip>
            <a:srcRect/>
            <a:stretch>
              <a:fillRect t="-3697" b="-1842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00" kern="0">
              <a:solidFill>
                <a:srgbClr val="1D1D1A"/>
              </a:solidFill>
              <a:latin typeface="Huawei Sans" panose="020C0503030203020204"/>
              <a:ea typeface="黑体" panose="02010609060101010101" pitchFamily="49" charset="-122"/>
            </a:endParaRPr>
          </a:p>
        </p:txBody>
      </p:sp>
      <p:sp>
        <p:nvSpPr>
          <p:cNvPr id="125" name="剪去单角的矩形 193"/>
          <p:cNvSpPr/>
          <p:nvPr/>
        </p:nvSpPr>
        <p:spPr>
          <a:xfrm>
            <a:off x="4360743" y="1433908"/>
            <a:ext cx="1616400" cy="756000"/>
          </a:xfrm>
          <a:prstGeom prst="round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0000"/>
                      </a14:imgEffect>
                    </a14:imgLayer>
                  </a14:imgProps>
                </a:ext>
              </a:extLst>
            </a:blip>
            <a:srcRect/>
            <a:stretch>
              <a:fillRect t="-99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00" kern="0">
              <a:solidFill>
                <a:srgbClr val="1D1D1A"/>
              </a:solidFill>
              <a:latin typeface="Huawei Sans" panose="020C0503030203020204"/>
              <a:ea typeface="黑体" panose="02010609060101010101" pitchFamily="49" charset="-122"/>
            </a:endParaRPr>
          </a:p>
        </p:txBody>
      </p:sp>
      <p:sp>
        <p:nvSpPr>
          <p:cNvPr id="126" name="平行四边形 115"/>
          <p:cNvSpPr/>
          <p:nvPr/>
        </p:nvSpPr>
        <p:spPr>
          <a:xfrm>
            <a:off x="2645777" y="1433248"/>
            <a:ext cx="1616400" cy="756660"/>
          </a:xfrm>
          <a:prstGeom prst="roundRect">
            <a:avLst/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50000"/>
                      </a14:imgEffect>
                    </a14:imgLayer>
                  </a14:imgProps>
                </a:ext>
              </a:extLst>
            </a:blip>
            <a:srcRect/>
            <a:stretch>
              <a:fillRect t="-15024" b="-6138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00" kern="0">
              <a:solidFill>
                <a:srgbClr val="1D1D1A"/>
              </a:solidFill>
              <a:latin typeface="Huawei Sans" panose="020C0503030203020204"/>
              <a:ea typeface="黑体" panose="02010609060101010101" pitchFamily="49" charset="-122"/>
            </a:endParaRPr>
          </a:p>
        </p:txBody>
      </p:sp>
      <p:sp>
        <p:nvSpPr>
          <p:cNvPr id="128" name="平行四边形 208"/>
          <p:cNvSpPr/>
          <p:nvPr/>
        </p:nvSpPr>
        <p:spPr>
          <a:xfrm>
            <a:off x="7825800" y="1433908"/>
            <a:ext cx="1616400" cy="756000"/>
          </a:xfrm>
          <a:prstGeom prst="roundRect">
            <a:avLst/>
          </a:prstGeom>
          <a:blipFill dpi="0" rotWithShape="1">
            <a:blip r:embed="rId11">
              <a:alphaModFix amt="45000"/>
            </a:blip>
            <a:srcRect/>
            <a:stretch>
              <a:fillRect t="-15024" b="-6138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300" kern="0">
              <a:solidFill>
                <a:srgbClr val="1D1D1A"/>
              </a:solidFill>
              <a:latin typeface="Huawei Sans" panose="020C0503030203020204"/>
              <a:ea typeface="黑体" panose="02010609060101010101" pitchFamily="49" charset="-122"/>
            </a:endParaRPr>
          </a:p>
        </p:txBody>
      </p:sp>
      <p:sp>
        <p:nvSpPr>
          <p:cNvPr id="143" name="平行四边形 208"/>
          <p:cNvSpPr/>
          <p:nvPr/>
        </p:nvSpPr>
        <p:spPr>
          <a:xfrm>
            <a:off x="9555283" y="1433908"/>
            <a:ext cx="1789928" cy="756000"/>
          </a:xfrm>
          <a:prstGeom prst="roundRect">
            <a:avLst/>
          </a:prstGeom>
          <a:blipFill dpi="0" rotWithShape="1">
            <a:blip r:embed="rId12">
              <a:alphaModFix amt="5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00" kern="0">
              <a:solidFill>
                <a:srgbClr val="1D1D1A"/>
              </a:solidFill>
              <a:latin typeface="Huawei Sans" panose="020C0503030203020204"/>
              <a:ea typeface="黑体" panose="02010609060101010101" pitchFamily="49" charset="-122"/>
            </a:endParaRPr>
          </a:p>
        </p:txBody>
      </p:sp>
      <p:sp>
        <p:nvSpPr>
          <p:cNvPr id="6" name="Title 2"/>
          <p:cNvSpPr txBox="1"/>
          <p:nvPr/>
        </p:nvSpPr>
        <p:spPr>
          <a:xfrm>
            <a:off x="735013" y="665764"/>
            <a:ext cx="10726737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HUAWEI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eKit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 SME Network Products: Sleek Appearance and High Quality</a:t>
            </a:r>
          </a:p>
        </p:txBody>
      </p:sp>
      <p:sp>
        <p:nvSpPr>
          <p:cNvPr id="96" name="圆角矩形 39"/>
          <p:cNvSpPr/>
          <p:nvPr/>
        </p:nvSpPr>
        <p:spPr>
          <a:xfrm>
            <a:off x="735013" y="5139577"/>
            <a:ext cx="10726736" cy="1057068"/>
          </a:xfrm>
          <a:prstGeom prst="roundRect">
            <a:avLst>
              <a:gd name="adj" fmla="val 10598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14477" y="5302860"/>
            <a:ext cx="1193856" cy="730503"/>
            <a:chOff x="6080755" y="5259548"/>
            <a:chExt cx="1193856" cy="730503"/>
          </a:xfrm>
        </p:grpSpPr>
        <p:sp>
          <p:nvSpPr>
            <p:cNvPr id="119" name="矩形 118"/>
            <p:cNvSpPr/>
            <p:nvPr/>
          </p:nvSpPr>
          <p:spPr>
            <a:xfrm>
              <a:off x="6080755" y="5259548"/>
              <a:ext cx="102541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1161415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Arial" panose="020B0604020202020204" pitchFamily="34" charset="0"/>
                  <a:sym typeface="Huawei Sans" panose="020C0503030203020204" pitchFamily="34" charset="0"/>
                </a:rPr>
                <a:t>Sleek appearance</a:t>
              </a:r>
            </a:p>
          </p:txBody>
        </p:sp>
        <p:sp>
          <p:nvSpPr>
            <p:cNvPr id="120" name="矩形 119"/>
            <p:cNvSpPr/>
            <p:nvPr/>
          </p:nvSpPr>
          <p:spPr>
            <a:xfrm>
              <a:off x="6080755" y="5713052"/>
              <a:ext cx="1193856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Red Dot Design Award, Germany</a:t>
              </a:r>
            </a:p>
          </p:txBody>
        </p:sp>
      </p:grpSp>
      <p:pic>
        <p:nvPicPr>
          <p:cNvPr id="88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6870" y="5392581"/>
            <a:ext cx="1041231" cy="55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8" name="组合 7"/>
          <p:cNvGrpSpPr/>
          <p:nvPr/>
        </p:nvGrpSpPr>
        <p:grpSpPr>
          <a:xfrm>
            <a:off x="2525421" y="5321593"/>
            <a:ext cx="1669811" cy="693037"/>
            <a:chOff x="2517539" y="5375453"/>
            <a:chExt cx="1669811" cy="693037"/>
          </a:xfrm>
        </p:grpSpPr>
        <p:sp>
          <p:nvSpPr>
            <p:cNvPr id="107" name="矩形 106"/>
            <p:cNvSpPr/>
            <p:nvPr/>
          </p:nvSpPr>
          <p:spPr>
            <a:xfrm>
              <a:off x="2517542" y="5375453"/>
              <a:ext cx="133200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1161415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Arial" panose="020B0604020202020204" pitchFamily="34" charset="0"/>
                  <a:sym typeface="Huawei Sans" panose="020C0503030203020204" pitchFamily="34" charset="0"/>
                </a:rPr>
                <a:t>Easy O&amp;M</a:t>
              </a:r>
            </a:p>
          </p:txBody>
        </p:sp>
        <p:sp>
          <p:nvSpPr>
            <p:cNvPr id="108" name="矩形 107"/>
            <p:cNvSpPr/>
            <p:nvPr/>
          </p:nvSpPr>
          <p:spPr>
            <a:xfrm>
              <a:off x="2517539" y="5652992"/>
              <a:ext cx="1669811" cy="4154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The HUAWEI eKit App/SNC can be used for deployment and O&amp;M of network-wide devices 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384290" y="5321593"/>
            <a:ext cx="1332000" cy="693037"/>
            <a:chOff x="9390323" y="5375453"/>
            <a:chExt cx="1332000" cy="693037"/>
          </a:xfrm>
        </p:grpSpPr>
        <p:sp>
          <p:nvSpPr>
            <p:cNvPr id="122" name="矩形 121"/>
            <p:cNvSpPr/>
            <p:nvPr/>
          </p:nvSpPr>
          <p:spPr>
            <a:xfrm>
              <a:off x="9390323" y="5375453"/>
              <a:ext cx="133200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1161415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Arial" panose="020B0604020202020204" pitchFamily="34" charset="0"/>
                  <a:sym typeface="Huawei Sans" panose="020C0503030203020204" pitchFamily="34" charset="0"/>
                </a:rPr>
                <a:t>Solid quality</a:t>
              </a:r>
            </a:p>
          </p:txBody>
        </p:sp>
        <p:sp>
          <p:nvSpPr>
            <p:cNvPr id="123" name="矩形 122"/>
            <p:cNvSpPr/>
            <p:nvPr/>
          </p:nvSpPr>
          <p:spPr>
            <a:xfrm>
              <a:off x="9390323" y="5652992"/>
              <a:ext cx="1332000" cy="4154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Failure rate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1/3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 of the industry average after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8 + 66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strict tests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339339" y="5253825"/>
            <a:ext cx="828574" cy="828572"/>
            <a:chOff x="8395468" y="5269271"/>
            <a:chExt cx="828574" cy="828572"/>
          </a:xfrm>
        </p:grpSpPr>
        <p:sp>
          <p:nvSpPr>
            <p:cNvPr id="115" name="椭圆 114"/>
            <p:cNvSpPr/>
            <p:nvPr/>
          </p:nvSpPr>
          <p:spPr>
            <a:xfrm>
              <a:off x="8395468" y="5269271"/>
              <a:ext cx="828574" cy="828572"/>
            </a:xfrm>
            <a:prstGeom prst="ellipse">
              <a:avLst/>
            </a:prstGeom>
            <a:solidFill>
              <a:schemeClr val="tx2">
                <a:alpha val="10000"/>
              </a:schemeClr>
            </a:solidFill>
            <a:ln w="9525">
              <a:noFill/>
            </a:ln>
          </p:spPr>
          <p:txBody>
            <a:bodyPr wrap="square" lIns="20858" tIns="0" rIns="20858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pic>
          <p:nvPicPr>
            <p:cNvPr id="103" name="Picture 2" descr="C:\Users\Administrator\Desktop\圆.png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4675" y="5338477"/>
              <a:ext cx="690160" cy="69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组合 90"/>
          <p:cNvGrpSpPr/>
          <p:nvPr/>
        </p:nvGrpSpPr>
        <p:grpSpPr>
          <a:xfrm>
            <a:off x="1480472" y="5253825"/>
            <a:ext cx="828574" cy="828572"/>
            <a:chOff x="8395468" y="5269271"/>
            <a:chExt cx="828574" cy="828572"/>
          </a:xfrm>
        </p:grpSpPr>
        <p:sp>
          <p:nvSpPr>
            <p:cNvPr id="92" name="椭圆 91"/>
            <p:cNvSpPr/>
            <p:nvPr/>
          </p:nvSpPr>
          <p:spPr>
            <a:xfrm>
              <a:off x="8395468" y="5269271"/>
              <a:ext cx="828574" cy="828572"/>
            </a:xfrm>
            <a:prstGeom prst="ellipse">
              <a:avLst/>
            </a:prstGeom>
            <a:solidFill>
              <a:schemeClr val="tx2">
                <a:alpha val="10000"/>
              </a:schemeClr>
            </a:solidFill>
            <a:ln w="9525">
              <a:noFill/>
            </a:ln>
          </p:spPr>
          <p:txBody>
            <a:bodyPr wrap="square" lIns="20858" tIns="0" rIns="20858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pic>
          <p:nvPicPr>
            <p:cNvPr id="93" name="Picture 2" descr="C:\Users\Administrator\Desktop\圆.png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4675" y="5338477"/>
              <a:ext cx="690160" cy="69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0" name="组合 396"/>
          <p:cNvGrpSpPr/>
          <p:nvPr/>
        </p:nvGrpSpPr>
        <p:grpSpPr bwMode="auto">
          <a:xfrm>
            <a:off x="8537853" y="5467786"/>
            <a:ext cx="431546" cy="400650"/>
            <a:chOff x="1416050" y="3635376"/>
            <a:chExt cx="612776" cy="569913"/>
          </a:xfrm>
          <a:solidFill>
            <a:schemeClr val="tx2"/>
          </a:solidFill>
        </p:grpSpPr>
        <p:sp>
          <p:nvSpPr>
            <p:cNvPr id="101" name="Freeform 346"/>
            <p:cNvSpPr/>
            <p:nvPr/>
          </p:nvSpPr>
          <p:spPr bwMode="auto">
            <a:xfrm>
              <a:off x="1885950" y="3917951"/>
              <a:ext cx="61913" cy="63500"/>
            </a:xfrm>
            <a:custGeom>
              <a:avLst/>
              <a:gdLst>
                <a:gd name="T0" fmla="*/ 48155 w 45"/>
                <a:gd name="T1" fmla="*/ 9878 h 45"/>
                <a:gd name="T2" fmla="*/ 52282 w 45"/>
                <a:gd name="T3" fmla="*/ 49389 h 45"/>
                <a:gd name="T4" fmla="*/ 12383 w 45"/>
                <a:gd name="T5" fmla="*/ 53622 h 45"/>
                <a:gd name="T6" fmla="*/ 9631 w 45"/>
                <a:gd name="T7" fmla="*/ 12700 h 45"/>
                <a:gd name="T8" fmla="*/ 48155 w 45"/>
                <a:gd name="T9" fmla="*/ 9878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5">
                  <a:moveTo>
                    <a:pt x="35" y="7"/>
                  </a:moveTo>
                  <a:cubicBezTo>
                    <a:pt x="44" y="14"/>
                    <a:pt x="45" y="27"/>
                    <a:pt x="38" y="35"/>
                  </a:cubicBezTo>
                  <a:cubicBezTo>
                    <a:pt x="31" y="44"/>
                    <a:pt x="18" y="45"/>
                    <a:pt x="9" y="38"/>
                  </a:cubicBezTo>
                  <a:cubicBezTo>
                    <a:pt x="1" y="31"/>
                    <a:pt x="0" y="18"/>
                    <a:pt x="7" y="9"/>
                  </a:cubicBezTo>
                  <a:cubicBezTo>
                    <a:pt x="14" y="1"/>
                    <a:pt x="27" y="0"/>
                    <a:pt x="3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02" name="Freeform 347"/>
            <p:cNvSpPr/>
            <p:nvPr/>
          </p:nvSpPr>
          <p:spPr bwMode="auto">
            <a:xfrm>
              <a:off x="1828800" y="3984626"/>
              <a:ext cx="65088" cy="61913"/>
            </a:xfrm>
            <a:custGeom>
              <a:avLst/>
              <a:gdLst>
                <a:gd name="T0" fmla="*/ 50938 w 46"/>
                <a:gd name="T1" fmla="*/ 9631 h 45"/>
                <a:gd name="T2" fmla="*/ 55183 w 46"/>
                <a:gd name="T3" fmla="*/ 49530 h 45"/>
                <a:gd name="T4" fmla="*/ 14150 w 46"/>
                <a:gd name="T5" fmla="*/ 52282 h 45"/>
                <a:gd name="T6" fmla="*/ 11320 w 46"/>
                <a:gd name="T7" fmla="*/ 13758 h 45"/>
                <a:gd name="T8" fmla="*/ 50938 w 46"/>
                <a:gd name="T9" fmla="*/ 9631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45">
                  <a:moveTo>
                    <a:pt x="36" y="7"/>
                  </a:moveTo>
                  <a:cubicBezTo>
                    <a:pt x="45" y="14"/>
                    <a:pt x="46" y="27"/>
                    <a:pt x="39" y="36"/>
                  </a:cubicBezTo>
                  <a:cubicBezTo>
                    <a:pt x="32" y="44"/>
                    <a:pt x="19" y="45"/>
                    <a:pt x="10" y="38"/>
                  </a:cubicBezTo>
                  <a:cubicBezTo>
                    <a:pt x="2" y="31"/>
                    <a:pt x="0" y="18"/>
                    <a:pt x="8" y="10"/>
                  </a:cubicBezTo>
                  <a:cubicBezTo>
                    <a:pt x="15" y="1"/>
                    <a:pt x="27" y="0"/>
                    <a:pt x="3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04" name="Freeform 366"/>
            <p:cNvSpPr/>
            <p:nvPr/>
          </p:nvSpPr>
          <p:spPr bwMode="auto">
            <a:xfrm>
              <a:off x="1476375" y="3803651"/>
              <a:ext cx="487363" cy="401638"/>
            </a:xfrm>
            <a:custGeom>
              <a:avLst/>
              <a:gdLst>
                <a:gd name="T0" fmla="*/ 243682 w 348"/>
                <a:gd name="T1" fmla="*/ 401638 h 287"/>
                <a:gd name="T2" fmla="*/ 233878 w 348"/>
                <a:gd name="T3" fmla="*/ 397440 h 287"/>
                <a:gd name="T4" fmla="*/ 4201 w 348"/>
                <a:gd name="T5" fmla="*/ 107757 h 287"/>
                <a:gd name="T6" fmla="*/ 1400 w 348"/>
                <a:gd name="T7" fmla="*/ 96561 h 287"/>
                <a:gd name="T8" fmla="*/ 28009 w 348"/>
                <a:gd name="T9" fmla="*/ 9796 h 287"/>
                <a:gd name="T10" fmla="*/ 39213 w 348"/>
                <a:gd name="T11" fmla="*/ 0 h 287"/>
                <a:gd name="T12" fmla="*/ 448150 w 348"/>
                <a:gd name="T13" fmla="*/ 0 h 287"/>
                <a:gd name="T14" fmla="*/ 459354 w 348"/>
                <a:gd name="T15" fmla="*/ 9796 h 287"/>
                <a:gd name="T16" fmla="*/ 485963 w 348"/>
                <a:gd name="T17" fmla="*/ 96561 h 287"/>
                <a:gd name="T18" fmla="*/ 483162 w 348"/>
                <a:gd name="T19" fmla="*/ 107757 h 287"/>
                <a:gd name="T20" fmla="*/ 448150 w 348"/>
                <a:gd name="T21" fmla="*/ 152538 h 287"/>
                <a:gd name="T22" fmla="*/ 429944 w 348"/>
                <a:gd name="T23" fmla="*/ 153938 h 287"/>
                <a:gd name="T24" fmla="*/ 428543 w 348"/>
                <a:gd name="T25" fmla="*/ 137145 h 287"/>
                <a:gd name="T26" fmla="*/ 459354 w 348"/>
                <a:gd name="T27" fmla="*/ 97960 h 287"/>
                <a:gd name="T28" fmla="*/ 438347 w 348"/>
                <a:gd name="T29" fmla="*/ 25190 h 287"/>
                <a:gd name="T30" fmla="*/ 49016 w 348"/>
                <a:gd name="T31" fmla="*/ 25190 h 287"/>
                <a:gd name="T32" fmla="*/ 28009 w 348"/>
                <a:gd name="T33" fmla="*/ 97960 h 287"/>
                <a:gd name="T34" fmla="*/ 243682 w 348"/>
                <a:gd name="T35" fmla="*/ 369451 h 287"/>
                <a:gd name="T36" fmla="*/ 375326 w 348"/>
                <a:gd name="T37" fmla="*/ 204318 h 287"/>
                <a:gd name="T38" fmla="*/ 392131 w 348"/>
                <a:gd name="T39" fmla="*/ 202918 h 287"/>
                <a:gd name="T40" fmla="*/ 394932 w 348"/>
                <a:gd name="T41" fmla="*/ 219711 h 287"/>
                <a:gd name="T42" fmla="*/ 253485 w 348"/>
                <a:gd name="T43" fmla="*/ 397440 h 287"/>
                <a:gd name="T44" fmla="*/ 243682 w 348"/>
                <a:gd name="T45" fmla="*/ 401638 h 2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8" h="287">
                  <a:moveTo>
                    <a:pt x="174" y="287"/>
                  </a:moveTo>
                  <a:cubicBezTo>
                    <a:pt x="171" y="287"/>
                    <a:pt x="169" y="286"/>
                    <a:pt x="167" y="284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" y="75"/>
                    <a:pt x="0" y="72"/>
                    <a:pt x="1" y="69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3"/>
                    <a:pt x="24" y="0"/>
                    <a:pt x="28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24" y="0"/>
                    <a:pt x="327" y="3"/>
                    <a:pt x="328" y="7"/>
                  </a:cubicBezTo>
                  <a:cubicBezTo>
                    <a:pt x="347" y="69"/>
                    <a:pt x="347" y="69"/>
                    <a:pt x="347" y="69"/>
                  </a:cubicBezTo>
                  <a:cubicBezTo>
                    <a:pt x="348" y="72"/>
                    <a:pt x="347" y="75"/>
                    <a:pt x="345" y="77"/>
                  </a:cubicBezTo>
                  <a:cubicBezTo>
                    <a:pt x="320" y="109"/>
                    <a:pt x="320" y="109"/>
                    <a:pt x="320" y="109"/>
                  </a:cubicBezTo>
                  <a:cubicBezTo>
                    <a:pt x="317" y="113"/>
                    <a:pt x="311" y="114"/>
                    <a:pt x="307" y="110"/>
                  </a:cubicBezTo>
                  <a:cubicBezTo>
                    <a:pt x="304" y="107"/>
                    <a:pt x="303" y="102"/>
                    <a:pt x="306" y="98"/>
                  </a:cubicBezTo>
                  <a:cubicBezTo>
                    <a:pt x="328" y="70"/>
                    <a:pt x="328" y="70"/>
                    <a:pt x="328" y="70"/>
                  </a:cubicBezTo>
                  <a:cubicBezTo>
                    <a:pt x="313" y="18"/>
                    <a:pt x="313" y="18"/>
                    <a:pt x="313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74" y="264"/>
                    <a:pt x="174" y="264"/>
                    <a:pt x="174" y="264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1" y="142"/>
                    <a:pt x="276" y="142"/>
                    <a:pt x="280" y="145"/>
                  </a:cubicBezTo>
                  <a:cubicBezTo>
                    <a:pt x="284" y="148"/>
                    <a:pt x="285" y="153"/>
                    <a:pt x="282" y="157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79" y="286"/>
                    <a:pt x="177" y="287"/>
                    <a:pt x="174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06" name="Freeform 367"/>
            <p:cNvSpPr/>
            <p:nvPr/>
          </p:nvSpPr>
          <p:spPr bwMode="auto">
            <a:xfrm>
              <a:off x="1485900" y="3898901"/>
              <a:ext cx="469900" cy="11113"/>
            </a:xfrm>
            <a:custGeom>
              <a:avLst/>
              <a:gdLst>
                <a:gd name="T0" fmla="*/ 464306 w 336"/>
                <a:gd name="T1" fmla="*/ 11113 h 8"/>
                <a:gd name="T2" fmla="*/ 5594 w 336"/>
                <a:gd name="T3" fmla="*/ 11113 h 8"/>
                <a:gd name="T4" fmla="*/ 0 w 336"/>
                <a:gd name="T5" fmla="*/ 5557 h 8"/>
                <a:gd name="T6" fmla="*/ 5594 w 336"/>
                <a:gd name="T7" fmla="*/ 0 h 8"/>
                <a:gd name="T8" fmla="*/ 464306 w 336"/>
                <a:gd name="T9" fmla="*/ 0 h 8"/>
                <a:gd name="T10" fmla="*/ 469900 w 336"/>
                <a:gd name="T11" fmla="*/ 5557 h 8"/>
                <a:gd name="T12" fmla="*/ 464306 w 336"/>
                <a:gd name="T13" fmla="*/ 11113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6" h="8">
                  <a:moveTo>
                    <a:pt x="33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34" y="0"/>
                    <a:pt x="336" y="2"/>
                    <a:pt x="336" y="4"/>
                  </a:cubicBezTo>
                  <a:cubicBezTo>
                    <a:pt x="336" y="6"/>
                    <a:pt x="334" y="8"/>
                    <a:pt x="33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09" name="Freeform 368"/>
            <p:cNvSpPr/>
            <p:nvPr/>
          </p:nvSpPr>
          <p:spPr bwMode="auto">
            <a:xfrm>
              <a:off x="1611313" y="3897313"/>
              <a:ext cx="115888" cy="300038"/>
            </a:xfrm>
            <a:custGeom>
              <a:avLst/>
              <a:gdLst>
                <a:gd name="T0" fmla="*/ 108907 w 83"/>
                <a:gd name="T1" fmla="*/ 300038 h 215"/>
                <a:gd name="T2" fmla="*/ 103322 w 83"/>
                <a:gd name="T3" fmla="*/ 295851 h 215"/>
                <a:gd name="T4" fmla="*/ 1396 w 83"/>
                <a:gd name="T5" fmla="*/ 8373 h 215"/>
                <a:gd name="T6" fmla="*/ 4189 w 83"/>
                <a:gd name="T7" fmla="*/ 1396 h 215"/>
                <a:gd name="T8" fmla="*/ 11170 w 83"/>
                <a:gd name="T9" fmla="*/ 4187 h 215"/>
                <a:gd name="T10" fmla="*/ 114492 w 83"/>
                <a:gd name="T11" fmla="*/ 293060 h 215"/>
                <a:gd name="T12" fmla="*/ 110303 w 83"/>
                <a:gd name="T13" fmla="*/ 300038 h 215"/>
                <a:gd name="T14" fmla="*/ 108907 w 83"/>
                <a:gd name="T15" fmla="*/ 300038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215">
                  <a:moveTo>
                    <a:pt x="78" y="215"/>
                  </a:moveTo>
                  <a:cubicBezTo>
                    <a:pt x="76" y="215"/>
                    <a:pt x="75" y="214"/>
                    <a:pt x="74" y="21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8" y="3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3" y="212"/>
                    <a:pt x="81" y="214"/>
                    <a:pt x="79" y="215"/>
                  </a:cubicBezTo>
                  <a:cubicBezTo>
                    <a:pt x="79" y="215"/>
                    <a:pt x="78" y="215"/>
                    <a:pt x="7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0" name="Freeform 369"/>
            <p:cNvSpPr/>
            <p:nvPr/>
          </p:nvSpPr>
          <p:spPr bwMode="auto">
            <a:xfrm>
              <a:off x="1554163" y="3810001"/>
              <a:ext cx="69850" cy="100013"/>
            </a:xfrm>
            <a:custGeom>
              <a:avLst/>
              <a:gdLst>
                <a:gd name="T0" fmla="*/ 64262 w 50"/>
                <a:gd name="T1" fmla="*/ 100013 h 71"/>
                <a:gd name="T2" fmla="*/ 58674 w 50"/>
                <a:gd name="T3" fmla="*/ 97196 h 71"/>
                <a:gd name="T4" fmla="*/ 1397 w 50"/>
                <a:gd name="T5" fmla="*/ 8452 h 71"/>
                <a:gd name="T6" fmla="*/ 2794 w 50"/>
                <a:gd name="T7" fmla="*/ 1409 h 71"/>
                <a:gd name="T8" fmla="*/ 9779 w 50"/>
                <a:gd name="T9" fmla="*/ 2817 h 71"/>
                <a:gd name="T10" fmla="*/ 68453 w 50"/>
                <a:gd name="T11" fmla="*/ 91561 h 71"/>
                <a:gd name="T12" fmla="*/ 67056 w 50"/>
                <a:gd name="T13" fmla="*/ 98604 h 71"/>
                <a:gd name="T14" fmla="*/ 64262 w 50"/>
                <a:gd name="T15" fmla="*/ 100013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71">
                  <a:moveTo>
                    <a:pt x="46" y="71"/>
                  </a:moveTo>
                  <a:cubicBezTo>
                    <a:pt x="44" y="71"/>
                    <a:pt x="43" y="70"/>
                    <a:pt x="42" y="6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0" y="66"/>
                    <a:pt x="50" y="69"/>
                    <a:pt x="48" y="70"/>
                  </a:cubicBezTo>
                  <a:cubicBezTo>
                    <a:pt x="47" y="71"/>
                    <a:pt x="46" y="71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1" name="Freeform 370"/>
            <p:cNvSpPr/>
            <p:nvPr/>
          </p:nvSpPr>
          <p:spPr bwMode="auto">
            <a:xfrm>
              <a:off x="1611313" y="3810001"/>
              <a:ext cx="73025" cy="100013"/>
            </a:xfrm>
            <a:custGeom>
              <a:avLst/>
              <a:gdLst>
                <a:gd name="T0" fmla="*/ 7022 w 52"/>
                <a:gd name="T1" fmla="*/ 100013 h 71"/>
                <a:gd name="T2" fmla="*/ 2809 w 52"/>
                <a:gd name="T3" fmla="*/ 98604 h 71"/>
                <a:gd name="T4" fmla="*/ 1404 w 52"/>
                <a:gd name="T5" fmla="*/ 91561 h 71"/>
                <a:gd name="T6" fmla="*/ 61790 w 52"/>
                <a:gd name="T7" fmla="*/ 2817 h 71"/>
                <a:gd name="T8" fmla="*/ 70216 w 52"/>
                <a:gd name="T9" fmla="*/ 1409 h 71"/>
                <a:gd name="T10" fmla="*/ 71621 w 52"/>
                <a:gd name="T11" fmla="*/ 8452 h 71"/>
                <a:gd name="T12" fmla="*/ 11235 w 52"/>
                <a:gd name="T13" fmla="*/ 97196 h 71"/>
                <a:gd name="T14" fmla="*/ 7022 w 52"/>
                <a:gd name="T15" fmla="*/ 100013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71">
                  <a:moveTo>
                    <a:pt x="5" y="71"/>
                  </a:moveTo>
                  <a:cubicBezTo>
                    <a:pt x="4" y="71"/>
                    <a:pt x="3" y="71"/>
                    <a:pt x="2" y="70"/>
                  </a:cubicBezTo>
                  <a:cubicBezTo>
                    <a:pt x="0" y="69"/>
                    <a:pt x="0" y="66"/>
                    <a:pt x="1" y="65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0"/>
                    <a:pt x="48" y="0"/>
                    <a:pt x="50" y="1"/>
                  </a:cubicBezTo>
                  <a:cubicBezTo>
                    <a:pt x="52" y="2"/>
                    <a:pt x="52" y="5"/>
                    <a:pt x="51" y="6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70"/>
                    <a:pt x="6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2" name="Freeform 371"/>
            <p:cNvSpPr/>
            <p:nvPr/>
          </p:nvSpPr>
          <p:spPr bwMode="auto">
            <a:xfrm>
              <a:off x="1714500" y="3897313"/>
              <a:ext cx="114300" cy="300038"/>
            </a:xfrm>
            <a:custGeom>
              <a:avLst/>
              <a:gdLst>
                <a:gd name="T0" fmla="*/ 5576 w 82"/>
                <a:gd name="T1" fmla="*/ 300038 h 215"/>
                <a:gd name="T2" fmla="*/ 4182 w 82"/>
                <a:gd name="T3" fmla="*/ 300038 h 215"/>
                <a:gd name="T4" fmla="*/ 0 w 82"/>
                <a:gd name="T5" fmla="*/ 293060 h 215"/>
                <a:gd name="T6" fmla="*/ 103149 w 82"/>
                <a:gd name="T7" fmla="*/ 4187 h 215"/>
                <a:gd name="T8" fmla="*/ 110118 w 82"/>
                <a:gd name="T9" fmla="*/ 1396 h 215"/>
                <a:gd name="T10" fmla="*/ 112906 w 82"/>
                <a:gd name="T11" fmla="*/ 8373 h 215"/>
                <a:gd name="T12" fmla="*/ 11151 w 82"/>
                <a:gd name="T13" fmla="*/ 295851 h 215"/>
                <a:gd name="T14" fmla="*/ 5576 w 82"/>
                <a:gd name="T15" fmla="*/ 300038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2" h="215">
                  <a:moveTo>
                    <a:pt x="4" y="215"/>
                  </a:moveTo>
                  <a:cubicBezTo>
                    <a:pt x="4" y="215"/>
                    <a:pt x="3" y="215"/>
                    <a:pt x="3" y="215"/>
                  </a:cubicBezTo>
                  <a:cubicBezTo>
                    <a:pt x="1" y="214"/>
                    <a:pt x="0" y="212"/>
                    <a:pt x="0" y="210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1"/>
                    <a:pt x="77" y="0"/>
                    <a:pt x="79" y="1"/>
                  </a:cubicBezTo>
                  <a:cubicBezTo>
                    <a:pt x="81" y="2"/>
                    <a:pt x="82" y="4"/>
                    <a:pt x="81" y="6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7" y="214"/>
                    <a:pt x="6" y="215"/>
                    <a:pt x="4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3" name="Freeform 372"/>
            <p:cNvSpPr/>
            <p:nvPr/>
          </p:nvSpPr>
          <p:spPr bwMode="auto">
            <a:xfrm>
              <a:off x="1816100" y="3810001"/>
              <a:ext cx="71438" cy="100013"/>
            </a:xfrm>
            <a:custGeom>
              <a:avLst/>
              <a:gdLst>
                <a:gd name="T0" fmla="*/ 7004 w 51"/>
                <a:gd name="T1" fmla="*/ 100013 h 71"/>
                <a:gd name="T2" fmla="*/ 2801 w 51"/>
                <a:gd name="T3" fmla="*/ 98604 h 71"/>
                <a:gd name="T4" fmla="*/ 1401 w 51"/>
                <a:gd name="T5" fmla="*/ 91561 h 71"/>
                <a:gd name="T6" fmla="*/ 60232 w 51"/>
                <a:gd name="T7" fmla="*/ 2817 h 71"/>
                <a:gd name="T8" fmla="*/ 67236 w 51"/>
                <a:gd name="T9" fmla="*/ 1409 h 71"/>
                <a:gd name="T10" fmla="*/ 68637 w 51"/>
                <a:gd name="T11" fmla="*/ 8452 h 71"/>
                <a:gd name="T12" fmla="*/ 11206 w 51"/>
                <a:gd name="T13" fmla="*/ 97196 h 71"/>
                <a:gd name="T14" fmla="*/ 7004 w 51"/>
                <a:gd name="T15" fmla="*/ 100013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71">
                  <a:moveTo>
                    <a:pt x="5" y="71"/>
                  </a:moveTo>
                  <a:cubicBezTo>
                    <a:pt x="4" y="71"/>
                    <a:pt x="3" y="71"/>
                    <a:pt x="2" y="70"/>
                  </a:cubicBezTo>
                  <a:cubicBezTo>
                    <a:pt x="1" y="69"/>
                    <a:pt x="0" y="66"/>
                    <a:pt x="1" y="6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50" y="2"/>
                    <a:pt x="51" y="5"/>
                    <a:pt x="49" y="6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70"/>
                    <a:pt x="6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4" name="Freeform 373"/>
            <p:cNvSpPr/>
            <p:nvPr/>
          </p:nvSpPr>
          <p:spPr bwMode="auto">
            <a:xfrm>
              <a:off x="1755775" y="3810001"/>
              <a:ext cx="73025" cy="100013"/>
            </a:xfrm>
            <a:custGeom>
              <a:avLst/>
              <a:gdLst>
                <a:gd name="T0" fmla="*/ 67408 w 52"/>
                <a:gd name="T1" fmla="*/ 100013 h 71"/>
                <a:gd name="T2" fmla="*/ 61790 w 52"/>
                <a:gd name="T3" fmla="*/ 97196 h 71"/>
                <a:gd name="T4" fmla="*/ 1404 w 52"/>
                <a:gd name="T5" fmla="*/ 8452 h 71"/>
                <a:gd name="T6" fmla="*/ 2809 w 52"/>
                <a:gd name="T7" fmla="*/ 1409 h 71"/>
                <a:gd name="T8" fmla="*/ 11235 w 52"/>
                <a:gd name="T9" fmla="*/ 2817 h 71"/>
                <a:gd name="T10" fmla="*/ 71621 w 52"/>
                <a:gd name="T11" fmla="*/ 91561 h 71"/>
                <a:gd name="T12" fmla="*/ 70216 w 52"/>
                <a:gd name="T13" fmla="*/ 98604 h 71"/>
                <a:gd name="T14" fmla="*/ 67408 w 52"/>
                <a:gd name="T15" fmla="*/ 100013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71">
                  <a:moveTo>
                    <a:pt x="48" y="71"/>
                  </a:moveTo>
                  <a:cubicBezTo>
                    <a:pt x="46" y="71"/>
                    <a:pt x="45" y="70"/>
                    <a:pt x="44" y="6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6"/>
                    <a:pt x="52" y="69"/>
                    <a:pt x="50" y="70"/>
                  </a:cubicBezTo>
                  <a:cubicBezTo>
                    <a:pt x="49" y="71"/>
                    <a:pt x="48" y="71"/>
                    <a:pt x="4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6" name="Freeform 374"/>
            <p:cNvSpPr/>
            <p:nvPr/>
          </p:nvSpPr>
          <p:spPr bwMode="auto">
            <a:xfrm>
              <a:off x="1709738" y="3635376"/>
              <a:ext cx="23813" cy="88900"/>
            </a:xfrm>
            <a:custGeom>
              <a:avLst/>
              <a:gdLst>
                <a:gd name="T0" fmla="*/ 11907 w 18"/>
                <a:gd name="T1" fmla="*/ 88900 h 64"/>
                <a:gd name="T2" fmla="*/ 0 w 18"/>
                <a:gd name="T3" fmla="*/ 76398 h 64"/>
                <a:gd name="T4" fmla="*/ 0 w 18"/>
                <a:gd name="T5" fmla="*/ 12502 h 64"/>
                <a:gd name="T6" fmla="*/ 11907 w 18"/>
                <a:gd name="T7" fmla="*/ 0 h 64"/>
                <a:gd name="T8" fmla="*/ 23813 w 18"/>
                <a:gd name="T9" fmla="*/ 12502 h 64"/>
                <a:gd name="T10" fmla="*/ 23813 w 18"/>
                <a:gd name="T11" fmla="*/ 76398 h 64"/>
                <a:gd name="T12" fmla="*/ 11907 w 18"/>
                <a:gd name="T13" fmla="*/ 8890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4">
                  <a:moveTo>
                    <a:pt x="9" y="64"/>
                  </a:moveTo>
                  <a:cubicBezTo>
                    <a:pt x="5" y="64"/>
                    <a:pt x="0" y="60"/>
                    <a:pt x="0" y="5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60"/>
                    <a:pt x="14" y="64"/>
                    <a:pt x="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17" name="Freeform 375"/>
            <p:cNvSpPr/>
            <p:nvPr/>
          </p:nvSpPr>
          <p:spPr bwMode="auto">
            <a:xfrm>
              <a:off x="1935163" y="3716338"/>
              <a:ext cx="93663" cy="63500"/>
            </a:xfrm>
            <a:custGeom>
              <a:avLst/>
              <a:gdLst>
                <a:gd name="T0" fmla="*/ 13980 w 67"/>
                <a:gd name="T1" fmla="*/ 63500 h 46"/>
                <a:gd name="T2" fmla="*/ 2796 w 67"/>
                <a:gd name="T3" fmla="*/ 56598 h 46"/>
                <a:gd name="T4" fmla="*/ 8388 w 67"/>
                <a:gd name="T5" fmla="*/ 40033 h 46"/>
                <a:gd name="T6" fmla="*/ 72694 w 67"/>
                <a:gd name="T7" fmla="*/ 4141 h 46"/>
                <a:gd name="T8" fmla="*/ 89469 w 67"/>
                <a:gd name="T9" fmla="*/ 8283 h 46"/>
                <a:gd name="T10" fmla="*/ 85275 w 67"/>
                <a:gd name="T11" fmla="*/ 24848 h 46"/>
                <a:gd name="T12" fmla="*/ 20969 w 67"/>
                <a:gd name="T13" fmla="*/ 62120 h 46"/>
                <a:gd name="T14" fmla="*/ 13980 w 67"/>
                <a:gd name="T15" fmla="*/ 6350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" h="46">
                  <a:moveTo>
                    <a:pt x="10" y="46"/>
                  </a:moveTo>
                  <a:cubicBezTo>
                    <a:pt x="7" y="46"/>
                    <a:pt x="4" y="44"/>
                    <a:pt x="2" y="41"/>
                  </a:cubicBezTo>
                  <a:cubicBezTo>
                    <a:pt x="0" y="37"/>
                    <a:pt x="1" y="31"/>
                    <a:pt x="6" y="29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6" y="0"/>
                    <a:pt x="62" y="2"/>
                    <a:pt x="64" y="6"/>
                  </a:cubicBezTo>
                  <a:cubicBezTo>
                    <a:pt x="67" y="10"/>
                    <a:pt x="65" y="16"/>
                    <a:pt x="61" y="18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3" y="45"/>
                    <a:pt x="12" y="46"/>
                    <a:pt x="1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27" name="Freeform 376"/>
            <p:cNvSpPr/>
            <p:nvPr/>
          </p:nvSpPr>
          <p:spPr bwMode="auto">
            <a:xfrm>
              <a:off x="1552575" y="3656013"/>
              <a:ext cx="79375" cy="73025"/>
            </a:xfrm>
            <a:custGeom>
              <a:avLst/>
              <a:gdLst>
                <a:gd name="T0" fmla="*/ 65450 w 57"/>
                <a:gd name="T1" fmla="*/ 73025 h 53"/>
                <a:gd name="T2" fmla="*/ 57094 w 57"/>
                <a:gd name="T3" fmla="*/ 68892 h 53"/>
                <a:gd name="T4" fmla="*/ 5570 w 57"/>
                <a:gd name="T5" fmla="*/ 23423 h 53"/>
                <a:gd name="T6" fmla="*/ 4178 w 57"/>
                <a:gd name="T7" fmla="*/ 5511 h 53"/>
                <a:gd name="T8" fmla="*/ 22281 w 57"/>
                <a:gd name="T9" fmla="*/ 4133 h 53"/>
                <a:gd name="T10" fmla="*/ 73805 w 57"/>
                <a:gd name="T11" fmla="*/ 50980 h 53"/>
                <a:gd name="T12" fmla="*/ 75197 w 57"/>
                <a:gd name="T13" fmla="*/ 68892 h 53"/>
                <a:gd name="T14" fmla="*/ 65450 w 57"/>
                <a:gd name="T15" fmla="*/ 73025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" h="53">
                  <a:moveTo>
                    <a:pt x="47" y="53"/>
                  </a:moveTo>
                  <a:cubicBezTo>
                    <a:pt x="45" y="53"/>
                    <a:pt x="43" y="52"/>
                    <a:pt x="41" y="50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3" y="0"/>
                    <a:pt x="16" y="3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7" y="40"/>
                    <a:pt x="57" y="46"/>
                    <a:pt x="54" y="50"/>
                  </a:cubicBezTo>
                  <a:cubicBezTo>
                    <a:pt x="52" y="52"/>
                    <a:pt x="50" y="53"/>
                    <a:pt x="47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29" name="Freeform 377"/>
            <p:cNvSpPr/>
            <p:nvPr/>
          </p:nvSpPr>
          <p:spPr bwMode="auto">
            <a:xfrm>
              <a:off x="1812925" y="3656013"/>
              <a:ext cx="79375" cy="73025"/>
            </a:xfrm>
            <a:custGeom>
              <a:avLst/>
              <a:gdLst>
                <a:gd name="T0" fmla="*/ 13925 w 57"/>
                <a:gd name="T1" fmla="*/ 73025 h 53"/>
                <a:gd name="T2" fmla="*/ 4178 w 57"/>
                <a:gd name="T3" fmla="*/ 68892 h 53"/>
                <a:gd name="T4" fmla="*/ 5570 w 57"/>
                <a:gd name="T5" fmla="*/ 50980 h 53"/>
                <a:gd name="T6" fmla="*/ 57094 w 57"/>
                <a:gd name="T7" fmla="*/ 4133 h 53"/>
                <a:gd name="T8" fmla="*/ 75197 w 57"/>
                <a:gd name="T9" fmla="*/ 5511 h 53"/>
                <a:gd name="T10" fmla="*/ 73805 w 57"/>
                <a:gd name="T11" fmla="*/ 23423 h 53"/>
                <a:gd name="T12" fmla="*/ 22281 w 57"/>
                <a:gd name="T13" fmla="*/ 68892 h 53"/>
                <a:gd name="T14" fmla="*/ 13925 w 57"/>
                <a:gd name="T15" fmla="*/ 73025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" h="53">
                  <a:moveTo>
                    <a:pt x="10" y="53"/>
                  </a:moveTo>
                  <a:cubicBezTo>
                    <a:pt x="7" y="53"/>
                    <a:pt x="5" y="52"/>
                    <a:pt x="3" y="50"/>
                  </a:cubicBezTo>
                  <a:cubicBezTo>
                    <a:pt x="0" y="46"/>
                    <a:pt x="0" y="40"/>
                    <a:pt x="4" y="3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4" y="0"/>
                    <a:pt x="50" y="0"/>
                    <a:pt x="54" y="4"/>
                  </a:cubicBezTo>
                  <a:cubicBezTo>
                    <a:pt x="57" y="7"/>
                    <a:pt x="57" y="13"/>
                    <a:pt x="53" y="1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2" y="53"/>
                    <a:pt x="1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0" name="Freeform 378"/>
            <p:cNvSpPr/>
            <p:nvPr/>
          </p:nvSpPr>
          <p:spPr bwMode="auto">
            <a:xfrm>
              <a:off x="1416050" y="3716338"/>
              <a:ext cx="93663" cy="63500"/>
            </a:xfrm>
            <a:custGeom>
              <a:avLst/>
              <a:gdLst>
                <a:gd name="T0" fmla="*/ 79683 w 67"/>
                <a:gd name="T1" fmla="*/ 63500 h 46"/>
                <a:gd name="T2" fmla="*/ 72694 w 67"/>
                <a:gd name="T3" fmla="*/ 62120 h 46"/>
                <a:gd name="T4" fmla="*/ 8388 w 67"/>
                <a:gd name="T5" fmla="*/ 24848 h 46"/>
                <a:gd name="T6" fmla="*/ 4194 w 67"/>
                <a:gd name="T7" fmla="*/ 8283 h 46"/>
                <a:gd name="T8" fmla="*/ 20969 w 67"/>
                <a:gd name="T9" fmla="*/ 4141 h 46"/>
                <a:gd name="T10" fmla="*/ 85275 w 67"/>
                <a:gd name="T11" fmla="*/ 40033 h 46"/>
                <a:gd name="T12" fmla="*/ 90867 w 67"/>
                <a:gd name="T13" fmla="*/ 56598 h 46"/>
                <a:gd name="T14" fmla="*/ 79683 w 67"/>
                <a:gd name="T15" fmla="*/ 6350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" h="46">
                  <a:moveTo>
                    <a:pt x="57" y="46"/>
                  </a:moveTo>
                  <a:cubicBezTo>
                    <a:pt x="55" y="46"/>
                    <a:pt x="54" y="45"/>
                    <a:pt x="52" y="4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2" y="16"/>
                    <a:pt x="0" y="10"/>
                    <a:pt x="3" y="6"/>
                  </a:cubicBezTo>
                  <a:cubicBezTo>
                    <a:pt x="5" y="2"/>
                    <a:pt x="11" y="0"/>
                    <a:pt x="15" y="3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6" y="31"/>
                    <a:pt x="67" y="37"/>
                    <a:pt x="65" y="41"/>
                  </a:cubicBezTo>
                  <a:cubicBezTo>
                    <a:pt x="63" y="44"/>
                    <a:pt x="60" y="46"/>
                    <a:pt x="5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</p:grpSp>
      <p:grpSp>
        <p:nvGrpSpPr>
          <p:cNvPr id="131" name="组合 424"/>
          <p:cNvGrpSpPr/>
          <p:nvPr/>
        </p:nvGrpSpPr>
        <p:grpSpPr bwMode="auto">
          <a:xfrm>
            <a:off x="1744479" y="5459120"/>
            <a:ext cx="300560" cy="417983"/>
            <a:chOff x="7248525" y="2936875"/>
            <a:chExt cx="395288" cy="549276"/>
          </a:xfrm>
          <a:solidFill>
            <a:schemeClr val="tx2"/>
          </a:solidFill>
        </p:grpSpPr>
        <p:sp>
          <p:nvSpPr>
            <p:cNvPr id="132" name="Oval 257"/>
            <p:cNvSpPr>
              <a:spLocks noChangeArrowheads="1"/>
            </p:cNvSpPr>
            <p:nvPr/>
          </p:nvSpPr>
          <p:spPr bwMode="auto">
            <a:xfrm>
              <a:off x="7440613" y="3430588"/>
              <a:ext cx="53975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3" name="Oval 258"/>
            <p:cNvSpPr>
              <a:spLocks noChangeArrowheads="1"/>
            </p:cNvSpPr>
            <p:nvPr/>
          </p:nvSpPr>
          <p:spPr bwMode="auto">
            <a:xfrm>
              <a:off x="7358063" y="3430588"/>
              <a:ext cx="53975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4" name="Freeform 261"/>
            <p:cNvSpPr/>
            <p:nvPr/>
          </p:nvSpPr>
          <p:spPr bwMode="auto">
            <a:xfrm>
              <a:off x="7283450" y="3346450"/>
              <a:ext cx="157163" cy="125413"/>
            </a:xfrm>
            <a:custGeom>
              <a:avLst/>
              <a:gdLst>
                <a:gd name="T0" fmla="*/ 13433 w 117"/>
                <a:gd name="T1" fmla="*/ 125413 h 93"/>
                <a:gd name="T2" fmla="*/ 4030 w 117"/>
                <a:gd name="T3" fmla="*/ 120019 h 93"/>
                <a:gd name="T4" fmla="*/ 6716 w 117"/>
                <a:gd name="T5" fmla="*/ 103837 h 93"/>
                <a:gd name="T6" fmla="*/ 135671 w 117"/>
                <a:gd name="T7" fmla="*/ 4046 h 93"/>
                <a:gd name="T8" fmla="*/ 153133 w 117"/>
                <a:gd name="T9" fmla="*/ 6743 h 93"/>
                <a:gd name="T10" fmla="*/ 150447 w 117"/>
                <a:gd name="T11" fmla="*/ 22925 h 93"/>
                <a:gd name="T12" fmla="*/ 21492 w 117"/>
                <a:gd name="T13" fmla="*/ 122716 h 93"/>
                <a:gd name="T14" fmla="*/ 13433 w 117"/>
                <a:gd name="T15" fmla="*/ 125413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93">
                  <a:moveTo>
                    <a:pt x="10" y="93"/>
                  </a:moveTo>
                  <a:cubicBezTo>
                    <a:pt x="8" y="93"/>
                    <a:pt x="5" y="91"/>
                    <a:pt x="3" y="89"/>
                  </a:cubicBezTo>
                  <a:cubicBezTo>
                    <a:pt x="0" y="85"/>
                    <a:pt x="1" y="80"/>
                    <a:pt x="5" y="77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5" y="0"/>
                    <a:pt x="111" y="1"/>
                    <a:pt x="114" y="5"/>
                  </a:cubicBezTo>
                  <a:cubicBezTo>
                    <a:pt x="117" y="9"/>
                    <a:pt x="116" y="14"/>
                    <a:pt x="112" y="17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4" y="92"/>
                    <a:pt x="12" y="93"/>
                    <a:pt x="1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5" name="Freeform 262"/>
            <p:cNvSpPr/>
            <p:nvPr/>
          </p:nvSpPr>
          <p:spPr bwMode="auto">
            <a:xfrm>
              <a:off x="7413625" y="3346450"/>
              <a:ext cx="155575" cy="125413"/>
            </a:xfrm>
            <a:custGeom>
              <a:avLst/>
              <a:gdLst>
                <a:gd name="T0" fmla="*/ 142163 w 116"/>
                <a:gd name="T1" fmla="*/ 125413 h 93"/>
                <a:gd name="T2" fmla="*/ 134116 w 116"/>
                <a:gd name="T3" fmla="*/ 122716 h 93"/>
                <a:gd name="T4" fmla="*/ 5365 w 116"/>
                <a:gd name="T5" fmla="*/ 22925 h 93"/>
                <a:gd name="T6" fmla="*/ 4023 w 116"/>
                <a:gd name="T7" fmla="*/ 6743 h 93"/>
                <a:gd name="T8" fmla="*/ 20117 w 116"/>
                <a:gd name="T9" fmla="*/ 4046 h 93"/>
                <a:gd name="T10" fmla="*/ 148869 w 116"/>
                <a:gd name="T11" fmla="*/ 103837 h 93"/>
                <a:gd name="T12" fmla="*/ 151552 w 116"/>
                <a:gd name="T13" fmla="*/ 120019 h 93"/>
                <a:gd name="T14" fmla="*/ 142163 w 116"/>
                <a:gd name="T15" fmla="*/ 125413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93">
                  <a:moveTo>
                    <a:pt x="106" y="93"/>
                  </a:moveTo>
                  <a:cubicBezTo>
                    <a:pt x="104" y="93"/>
                    <a:pt x="102" y="92"/>
                    <a:pt x="100" y="91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4"/>
                    <a:pt x="0" y="9"/>
                    <a:pt x="3" y="5"/>
                  </a:cubicBezTo>
                  <a:cubicBezTo>
                    <a:pt x="6" y="1"/>
                    <a:pt x="11" y="0"/>
                    <a:pt x="15" y="3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5" y="80"/>
                    <a:pt x="116" y="85"/>
                    <a:pt x="113" y="89"/>
                  </a:cubicBezTo>
                  <a:cubicBezTo>
                    <a:pt x="111" y="91"/>
                    <a:pt x="108" y="93"/>
                    <a:pt x="10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6" name="Freeform 263"/>
            <p:cNvSpPr/>
            <p:nvPr/>
          </p:nvSpPr>
          <p:spPr bwMode="auto">
            <a:xfrm>
              <a:off x="7454900" y="3448050"/>
              <a:ext cx="112713" cy="23813"/>
            </a:xfrm>
            <a:custGeom>
              <a:avLst/>
              <a:gdLst>
                <a:gd name="T0" fmla="*/ 100637 w 84"/>
                <a:gd name="T1" fmla="*/ 23813 h 18"/>
                <a:gd name="T2" fmla="*/ 12076 w 84"/>
                <a:gd name="T3" fmla="*/ 23813 h 18"/>
                <a:gd name="T4" fmla="*/ 0 w 84"/>
                <a:gd name="T5" fmla="*/ 11907 h 18"/>
                <a:gd name="T6" fmla="*/ 12076 w 84"/>
                <a:gd name="T7" fmla="*/ 0 h 18"/>
                <a:gd name="T8" fmla="*/ 100637 w 84"/>
                <a:gd name="T9" fmla="*/ 0 h 18"/>
                <a:gd name="T10" fmla="*/ 112713 w 84"/>
                <a:gd name="T11" fmla="*/ 11907 h 18"/>
                <a:gd name="T12" fmla="*/ 100637 w 84"/>
                <a:gd name="T13" fmla="*/ 2381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4" h="18">
                  <a:moveTo>
                    <a:pt x="7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4" y="4"/>
                    <a:pt x="84" y="9"/>
                  </a:cubicBezTo>
                  <a:cubicBezTo>
                    <a:pt x="84" y="14"/>
                    <a:pt x="80" y="18"/>
                    <a:pt x="7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7" name="Freeform 264"/>
            <p:cNvSpPr/>
            <p:nvPr/>
          </p:nvSpPr>
          <p:spPr bwMode="auto">
            <a:xfrm>
              <a:off x="7285038" y="3448050"/>
              <a:ext cx="111125" cy="23813"/>
            </a:xfrm>
            <a:custGeom>
              <a:avLst/>
              <a:gdLst>
                <a:gd name="T0" fmla="*/ 99075 w 83"/>
                <a:gd name="T1" fmla="*/ 23813 h 18"/>
                <a:gd name="T2" fmla="*/ 12050 w 83"/>
                <a:gd name="T3" fmla="*/ 23813 h 18"/>
                <a:gd name="T4" fmla="*/ 0 w 83"/>
                <a:gd name="T5" fmla="*/ 11907 h 18"/>
                <a:gd name="T6" fmla="*/ 12050 w 83"/>
                <a:gd name="T7" fmla="*/ 0 h 18"/>
                <a:gd name="T8" fmla="*/ 99075 w 83"/>
                <a:gd name="T9" fmla="*/ 0 h 18"/>
                <a:gd name="T10" fmla="*/ 111125 w 83"/>
                <a:gd name="T11" fmla="*/ 11907 h 18"/>
                <a:gd name="T12" fmla="*/ 99075 w 83"/>
                <a:gd name="T13" fmla="*/ 2381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18">
                  <a:moveTo>
                    <a:pt x="7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9" y="0"/>
                    <a:pt x="83" y="4"/>
                    <a:pt x="83" y="9"/>
                  </a:cubicBezTo>
                  <a:cubicBezTo>
                    <a:pt x="83" y="14"/>
                    <a:pt x="79" y="18"/>
                    <a:pt x="7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8" name="Freeform 265"/>
            <p:cNvSpPr/>
            <p:nvPr/>
          </p:nvSpPr>
          <p:spPr bwMode="auto">
            <a:xfrm>
              <a:off x="7248525" y="2936875"/>
              <a:ext cx="395288" cy="434975"/>
            </a:xfrm>
            <a:custGeom>
              <a:avLst/>
              <a:gdLst>
                <a:gd name="T0" fmla="*/ 176875 w 295"/>
                <a:gd name="T1" fmla="*/ 434975 h 324"/>
                <a:gd name="T2" fmla="*/ 4020 w 295"/>
                <a:gd name="T3" fmla="*/ 349054 h 324"/>
                <a:gd name="T4" fmla="*/ 5360 w 295"/>
                <a:gd name="T5" fmla="*/ 331601 h 324"/>
                <a:gd name="T6" fmla="*/ 22779 w 295"/>
                <a:gd name="T7" fmla="*/ 334286 h 324"/>
                <a:gd name="T8" fmla="*/ 176875 w 295"/>
                <a:gd name="T9" fmla="*/ 410810 h 324"/>
                <a:gd name="T10" fmla="*/ 278712 w 295"/>
                <a:gd name="T11" fmla="*/ 382617 h 324"/>
                <a:gd name="T12" fmla="*/ 310871 w 295"/>
                <a:gd name="T13" fmla="*/ 358452 h 324"/>
                <a:gd name="T14" fmla="*/ 337670 w 295"/>
                <a:gd name="T15" fmla="*/ 327574 h 324"/>
                <a:gd name="T16" fmla="*/ 371169 w 295"/>
                <a:gd name="T17" fmla="*/ 216145 h 324"/>
                <a:gd name="T18" fmla="*/ 237173 w 295"/>
                <a:gd name="T19" fmla="*/ 30878 h 324"/>
                <a:gd name="T20" fmla="*/ 211714 w 295"/>
                <a:gd name="T21" fmla="*/ 24165 h 324"/>
                <a:gd name="T22" fmla="*/ 200994 w 295"/>
                <a:gd name="T23" fmla="*/ 10740 h 324"/>
                <a:gd name="T24" fmla="*/ 215733 w 295"/>
                <a:gd name="T25" fmla="*/ 1343 h 324"/>
                <a:gd name="T26" fmla="*/ 245213 w 295"/>
                <a:gd name="T27" fmla="*/ 8055 h 324"/>
                <a:gd name="T28" fmla="*/ 395288 w 295"/>
                <a:gd name="T29" fmla="*/ 216145 h 324"/>
                <a:gd name="T30" fmla="*/ 357769 w 295"/>
                <a:gd name="T31" fmla="*/ 340999 h 324"/>
                <a:gd name="T32" fmla="*/ 326950 w 295"/>
                <a:gd name="T33" fmla="*/ 375904 h 324"/>
                <a:gd name="T34" fmla="*/ 292111 w 295"/>
                <a:gd name="T35" fmla="*/ 402755 h 324"/>
                <a:gd name="T36" fmla="*/ 176875 w 295"/>
                <a:gd name="T37" fmla="*/ 434975 h 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5" h="324">
                  <a:moveTo>
                    <a:pt x="132" y="324"/>
                  </a:moveTo>
                  <a:cubicBezTo>
                    <a:pt x="81" y="324"/>
                    <a:pt x="34" y="301"/>
                    <a:pt x="3" y="260"/>
                  </a:cubicBezTo>
                  <a:cubicBezTo>
                    <a:pt x="0" y="256"/>
                    <a:pt x="0" y="250"/>
                    <a:pt x="4" y="247"/>
                  </a:cubicBezTo>
                  <a:cubicBezTo>
                    <a:pt x="8" y="244"/>
                    <a:pt x="14" y="245"/>
                    <a:pt x="17" y="249"/>
                  </a:cubicBezTo>
                  <a:cubicBezTo>
                    <a:pt x="45" y="285"/>
                    <a:pt x="87" y="306"/>
                    <a:pt x="132" y="306"/>
                  </a:cubicBezTo>
                  <a:cubicBezTo>
                    <a:pt x="159" y="306"/>
                    <a:pt x="185" y="299"/>
                    <a:pt x="208" y="285"/>
                  </a:cubicBezTo>
                  <a:cubicBezTo>
                    <a:pt x="217" y="280"/>
                    <a:pt x="224" y="274"/>
                    <a:pt x="232" y="267"/>
                  </a:cubicBezTo>
                  <a:cubicBezTo>
                    <a:pt x="239" y="260"/>
                    <a:pt x="246" y="252"/>
                    <a:pt x="252" y="244"/>
                  </a:cubicBezTo>
                  <a:cubicBezTo>
                    <a:pt x="269" y="219"/>
                    <a:pt x="277" y="191"/>
                    <a:pt x="277" y="161"/>
                  </a:cubicBezTo>
                  <a:cubicBezTo>
                    <a:pt x="277" y="98"/>
                    <a:pt x="237" y="43"/>
                    <a:pt x="177" y="23"/>
                  </a:cubicBezTo>
                  <a:cubicBezTo>
                    <a:pt x="171" y="21"/>
                    <a:pt x="164" y="20"/>
                    <a:pt x="158" y="18"/>
                  </a:cubicBezTo>
                  <a:cubicBezTo>
                    <a:pt x="153" y="18"/>
                    <a:pt x="150" y="13"/>
                    <a:pt x="150" y="8"/>
                  </a:cubicBezTo>
                  <a:cubicBezTo>
                    <a:pt x="151" y="3"/>
                    <a:pt x="156" y="0"/>
                    <a:pt x="161" y="1"/>
                  </a:cubicBezTo>
                  <a:cubicBezTo>
                    <a:pt x="168" y="2"/>
                    <a:pt x="176" y="4"/>
                    <a:pt x="183" y="6"/>
                  </a:cubicBezTo>
                  <a:cubicBezTo>
                    <a:pt x="250" y="28"/>
                    <a:pt x="295" y="90"/>
                    <a:pt x="295" y="161"/>
                  </a:cubicBezTo>
                  <a:cubicBezTo>
                    <a:pt x="295" y="195"/>
                    <a:pt x="286" y="226"/>
                    <a:pt x="267" y="254"/>
                  </a:cubicBezTo>
                  <a:cubicBezTo>
                    <a:pt x="260" y="263"/>
                    <a:pt x="252" y="272"/>
                    <a:pt x="244" y="280"/>
                  </a:cubicBezTo>
                  <a:cubicBezTo>
                    <a:pt x="236" y="288"/>
                    <a:pt x="227" y="295"/>
                    <a:pt x="218" y="300"/>
                  </a:cubicBezTo>
                  <a:cubicBezTo>
                    <a:pt x="192" y="316"/>
                    <a:pt x="163" y="324"/>
                    <a:pt x="132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39" name="Freeform 305"/>
            <p:cNvSpPr>
              <a:spLocks noEditPoints="1"/>
            </p:cNvSpPr>
            <p:nvPr/>
          </p:nvSpPr>
          <p:spPr bwMode="auto">
            <a:xfrm>
              <a:off x="7253288" y="2979738"/>
              <a:ext cx="346075" cy="347663"/>
            </a:xfrm>
            <a:custGeom>
              <a:avLst/>
              <a:gdLst>
                <a:gd name="T0" fmla="*/ 173038 w 258"/>
                <a:gd name="T1" fmla="*/ 347663 h 258"/>
                <a:gd name="T2" fmla="*/ 0 w 258"/>
                <a:gd name="T3" fmla="*/ 173832 h 258"/>
                <a:gd name="T4" fmla="*/ 173038 w 258"/>
                <a:gd name="T5" fmla="*/ 0 h 258"/>
                <a:gd name="T6" fmla="*/ 346075 w 258"/>
                <a:gd name="T7" fmla="*/ 173832 h 258"/>
                <a:gd name="T8" fmla="*/ 173038 w 258"/>
                <a:gd name="T9" fmla="*/ 347663 h 258"/>
                <a:gd name="T10" fmla="*/ 173038 w 258"/>
                <a:gd name="T11" fmla="*/ 24256 h 258"/>
                <a:gd name="T12" fmla="*/ 24145 w 258"/>
                <a:gd name="T13" fmla="*/ 173832 h 258"/>
                <a:gd name="T14" fmla="*/ 173038 w 258"/>
                <a:gd name="T15" fmla="*/ 323407 h 258"/>
                <a:gd name="T16" fmla="*/ 321930 w 258"/>
                <a:gd name="T17" fmla="*/ 173832 h 258"/>
                <a:gd name="T18" fmla="*/ 173038 w 258"/>
                <a:gd name="T19" fmla="*/ 24256 h 2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8" h="258">
                  <a:moveTo>
                    <a:pt x="129" y="258"/>
                  </a:moveTo>
                  <a:cubicBezTo>
                    <a:pt x="58" y="258"/>
                    <a:pt x="0" y="200"/>
                    <a:pt x="0" y="129"/>
                  </a:cubicBezTo>
                  <a:cubicBezTo>
                    <a:pt x="0" y="58"/>
                    <a:pt x="58" y="0"/>
                    <a:pt x="129" y="0"/>
                  </a:cubicBezTo>
                  <a:cubicBezTo>
                    <a:pt x="200" y="0"/>
                    <a:pt x="258" y="58"/>
                    <a:pt x="258" y="129"/>
                  </a:cubicBezTo>
                  <a:cubicBezTo>
                    <a:pt x="258" y="200"/>
                    <a:pt x="200" y="258"/>
                    <a:pt x="129" y="258"/>
                  </a:cubicBezTo>
                  <a:close/>
                  <a:moveTo>
                    <a:pt x="129" y="18"/>
                  </a:moveTo>
                  <a:cubicBezTo>
                    <a:pt x="68" y="18"/>
                    <a:pt x="18" y="68"/>
                    <a:pt x="18" y="129"/>
                  </a:cubicBezTo>
                  <a:cubicBezTo>
                    <a:pt x="18" y="190"/>
                    <a:pt x="68" y="240"/>
                    <a:pt x="129" y="240"/>
                  </a:cubicBezTo>
                  <a:cubicBezTo>
                    <a:pt x="190" y="240"/>
                    <a:pt x="240" y="190"/>
                    <a:pt x="240" y="129"/>
                  </a:cubicBezTo>
                  <a:cubicBezTo>
                    <a:pt x="240" y="68"/>
                    <a:pt x="190" y="18"/>
                    <a:pt x="12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40" name="Freeform 306"/>
            <p:cNvSpPr>
              <a:spLocks noEditPoints="1"/>
            </p:cNvSpPr>
            <p:nvPr/>
          </p:nvSpPr>
          <p:spPr bwMode="auto">
            <a:xfrm>
              <a:off x="7327900" y="2984500"/>
              <a:ext cx="195263" cy="338138"/>
            </a:xfrm>
            <a:custGeom>
              <a:avLst/>
              <a:gdLst>
                <a:gd name="T0" fmla="*/ 97632 w 146"/>
                <a:gd name="T1" fmla="*/ 338138 h 252"/>
                <a:gd name="T2" fmla="*/ 0 w 146"/>
                <a:gd name="T3" fmla="*/ 169069 h 252"/>
                <a:gd name="T4" fmla="*/ 97632 w 146"/>
                <a:gd name="T5" fmla="*/ 0 h 252"/>
                <a:gd name="T6" fmla="*/ 195263 w 146"/>
                <a:gd name="T7" fmla="*/ 169069 h 252"/>
                <a:gd name="T8" fmla="*/ 97632 w 146"/>
                <a:gd name="T9" fmla="*/ 338138 h 252"/>
                <a:gd name="T10" fmla="*/ 97632 w 146"/>
                <a:gd name="T11" fmla="*/ 16102 h 252"/>
                <a:gd name="T12" fmla="*/ 16049 w 146"/>
                <a:gd name="T13" fmla="*/ 169069 h 252"/>
                <a:gd name="T14" fmla="*/ 97632 w 146"/>
                <a:gd name="T15" fmla="*/ 322036 h 252"/>
                <a:gd name="T16" fmla="*/ 179214 w 146"/>
                <a:gd name="T17" fmla="*/ 169069 h 252"/>
                <a:gd name="T18" fmla="*/ 97632 w 146"/>
                <a:gd name="T19" fmla="*/ 16102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252">
                  <a:moveTo>
                    <a:pt x="73" y="252"/>
                  </a:moveTo>
                  <a:cubicBezTo>
                    <a:pt x="32" y="252"/>
                    <a:pt x="0" y="197"/>
                    <a:pt x="0" y="126"/>
                  </a:cubicBezTo>
                  <a:cubicBezTo>
                    <a:pt x="0" y="55"/>
                    <a:pt x="32" y="0"/>
                    <a:pt x="73" y="0"/>
                  </a:cubicBezTo>
                  <a:cubicBezTo>
                    <a:pt x="114" y="0"/>
                    <a:pt x="146" y="55"/>
                    <a:pt x="146" y="126"/>
                  </a:cubicBezTo>
                  <a:cubicBezTo>
                    <a:pt x="146" y="197"/>
                    <a:pt x="114" y="252"/>
                    <a:pt x="73" y="252"/>
                  </a:cubicBezTo>
                  <a:close/>
                  <a:moveTo>
                    <a:pt x="73" y="12"/>
                  </a:moveTo>
                  <a:cubicBezTo>
                    <a:pt x="40" y="12"/>
                    <a:pt x="12" y="64"/>
                    <a:pt x="12" y="126"/>
                  </a:cubicBezTo>
                  <a:cubicBezTo>
                    <a:pt x="12" y="188"/>
                    <a:pt x="40" y="240"/>
                    <a:pt x="73" y="240"/>
                  </a:cubicBezTo>
                  <a:cubicBezTo>
                    <a:pt x="106" y="240"/>
                    <a:pt x="134" y="188"/>
                    <a:pt x="134" y="126"/>
                  </a:cubicBezTo>
                  <a:cubicBezTo>
                    <a:pt x="134" y="64"/>
                    <a:pt x="106" y="12"/>
                    <a:pt x="7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49" name="Freeform 307"/>
            <p:cNvSpPr/>
            <p:nvPr/>
          </p:nvSpPr>
          <p:spPr bwMode="auto">
            <a:xfrm>
              <a:off x="7296150" y="3040063"/>
              <a:ext cx="260350" cy="15875"/>
            </a:xfrm>
            <a:custGeom>
              <a:avLst/>
              <a:gdLst>
                <a:gd name="T0" fmla="*/ 252298 w 194"/>
                <a:gd name="T1" fmla="*/ 15875 h 12"/>
                <a:gd name="T2" fmla="*/ 8052 w 194"/>
                <a:gd name="T3" fmla="*/ 15875 h 12"/>
                <a:gd name="T4" fmla="*/ 0 w 194"/>
                <a:gd name="T5" fmla="*/ 7938 h 12"/>
                <a:gd name="T6" fmla="*/ 8052 w 194"/>
                <a:gd name="T7" fmla="*/ 0 h 12"/>
                <a:gd name="T8" fmla="*/ 252298 w 194"/>
                <a:gd name="T9" fmla="*/ 0 h 12"/>
                <a:gd name="T10" fmla="*/ 260350 w 194"/>
                <a:gd name="T11" fmla="*/ 7938 h 12"/>
                <a:gd name="T12" fmla="*/ 252298 w 194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4" h="12">
                  <a:moveTo>
                    <a:pt x="18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1" y="0"/>
                    <a:pt x="194" y="3"/>
                    <a:pt x="194" y="6"/>
                  </a:cubicBezTo>
                  <a:cubicBezTo>
                    <a:pt x="194" y="9"/>
                    <a:pt x="191" y="12"/>
                    <a:pt x="18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53" name="Freeform 308"/>
            <p:cNvSpPr/>
            <p:nvPr/>
          </p:nvSpPr>
          <p:spPr bwMode="auto">
            <a:xfrm>
              <a:off x="7256463" y="3138488"/>
              <a:ext cx="338138" cy="15875"/>
            </a:xfrm>
            <a:custGeom>
              <a:avLst/>
              <a:gdLst>
                <a:gd name="T0" fmla="*/ 330087 w 252"/>
                <a:gd name="T1" fmla="*/ 15875 h 12"/>
                <a:gd name="T2" fmla="*/ 8051 w 252"/>
                <a:gd name="T3" fmla="*/ 15875 h 12"/>
                <a:gd name="T4" fmla="*/ 0 w 252"/>
                <a:gd name="T5" fmla="*/ 7938 h 12"/>
                <a:gd name="T6" fmla="*/ 8051 w 252"/>
                <a:gd name="T7" fmla="*/ 0 h 12"/>
                <a:gd name="T8" fmla="*/ 330087 w 252"/>
                <a:gd name="T9" fmla="*/ 0 h 12"/>
                <a:gd name="T10" fmla="*/ 338138 w 252"/>
                <a:gd name="T11" fmla="*/ 7938 h 12"/>
                <a:gd name="T12" fmla="*/ 330087 w 252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2" h="12">
                  <a:moveTo>
                    <a:pt x="24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50" y="0"/>
                    <a:pt x="252" y="2"/>
                    <a:pt x="252" y="6"/>
                  </a:cubicBezTo>
                  <a:cubicBezTo>
                    <a:pt x="252" y="9"/>
                    <a:pt x="250" y="12"/>
                    <a:pt x="2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55" name="Freeform 309"/>
            <p:cNvSpPr/>
            <p:nvPr/>
          </p:nvSpPr>
          <p:spPr bwMode="auto">
            <a:xfrm>
              <a:off x="7296150" y="3251200"/>
              <a:ext cx="260350" cy="15875"/>
            </a:xfrm>
            <a:custGeom>
              <a:avLst/>
              <a:gdLst>
                <a:gd name="T0" fmla="*/ 252298 w 194"/>
                <a:gd name="T1" fmla="*/ 15875 h 12"/>
                <a:gd name="T2" fmla="*/ 8052 w 194"/>
                <a:gd name="T3" fmla="*/ 15875 h 12"/>
                <a:gd name="T4" fmla="*/ 0 w 194"/>
                <a:gd name="T5" fmla="*/ 7938 h 12"/>
                <a:gd name="T6" fmla="*/ 8052 w 194"/>
                <a:gd name="T7" fmla="*/ 0 h 12"/>
                <a:gd name="T8" fmla="*/ 252298 w 194"/>
                <a:gd name="T9" fmla="*/ 0 h 12"/>
                <a:gd name="T10" fmla="*/ 260350 w 194"/>
                <a:gd name="T11" fmla="*/ 7938 h 12"/>
                <a:gd name="T12" fmla="*/ 252298 w 194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4" h="12">
                  <a:moveTo>
                    <a:pt x="18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1" y="0"/>
                    <a:pt x="194" y="2"/>
                    <a:pt x="194" y="6"/>
                  </a:cubicBezTo>
                  <a:cubicBezTo>
                    <a:pt x="194" y="9"/>
                    <a:pt x="191" y="12"/>
                    <a:pt x="18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64" name="Freeform 310"/>
            <p:cNvSpPr/>
            <p:nvPr/>
          </p:nvSpPr>
          <p:spPr bwMode="auto">
            <a:xfrm>
              <a:off x="7418388" y="2984500"/>
              <a:ext cx="15875" cy="338138"/>
            </a:xfrm>
            <a:custGeom>
              <a:avLst/>
              <a:gdLst>
                <a:gd name="T0" fmla="*/ 7938 w 12"/>
                <a:gd name="T1" fmla="*/ 338138 h 252"/>
                <a:gd name="T2" fmla="*/ 0 w 12"/>
                <a:gd name="T3" fmla="*/ 330087 h 252"/>
                <a:gd name="T4" fmla="*/ 0 w 12"/>
                <a:gd name="T5" fmla="*/ 8051 h 252"/>
                <a:gd name="T6" fmla="*/ 7938 w 12"/>
                <a:gd name="T7" fmla="*/ 0 h 252"/>
                <a:gd name="T8" fmla="*/ 15875 w 12"/>
                <a:gd name="T9" fmla="*/ 8051 h 252"/>
                <a:gd name="T10" fmla="*/ 15875 w 12"/>
                <a:gd name="T11" fmla="*/ 330087 h 252"/>
                <a:gd name="T12" fmla="*/ 7938 w 12"/>
                <a:gd name="T13" fmla="*/ 338138 h 2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252">
                  <a:moveTo>
                    <a:pt x="6" y="252"/>
                  </a:moveTo>
                  <a:cubicBezTo>
                    <a:pt x="3" y="252"/>
                    <a:pt x="0" y="249"/>
                    <a:pt x="0" y="24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49"/>
                    <a:pt x="9" y="252"/>
                    <a:pt x="6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</p:grpSp>
      <p:sp>
        <p:nvSpPr>
          <p:cNvPr id="223" name="矩形 222"/>
          <p:cNvSpPr/>
          <p:nvPr/>
        </p:nvSpPr>
        <p:spPr>
          <a:xfrm>
            <a:off x="698179" y="2532833"/>
            <a:ext cx="2175968" cy="2396807"/>
          </a:xfrm>
          <a:prstGeom prst="rect">
            <a:avLst/>
          </a:prstGeom>
          <a:solidFill>
            <a:schemeClr val="tx2">
              <a:alpha val="5000"/>
            </a:schemeClr>
          </a:solidFill>
          <a:ln w="9525" cap="flat" cmpd="sng" algn="ctr"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224" name="矩形 223"/>
          <p:cNvSpPr/>
          <p:nvPr/>
        </p:nvSpPr>
        <p:spPr>
          <a:xfrm>
            <a:off x="3583833" y="2532833"/>
            <a:ext cx="2175968" cy="2396807"/>
          </a:xfrm>
          <a:prstGeom prst="rect">
            <a:avLst/>
          </a:prstGeom>
          <a:solidFill>
            <a:schemeClr val="tx2">
              <a:alpha val="5000"/>
            </a:schemeClr>
          </a:solidFill>
          <a:ln w="9525" cap="flat" cmpd="sng" algn="ctr"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225" name="矩形 224"/>
          <p:cNvSpPr/>
          <p:nvPr/>
        </p:nvSpPr>
        <p:spPr>
          <a:xfrm>
            <a:off x="6432654" y="2532833"/>
            <a:ext cx="2175968" cy="2396807"/>
          </a:xfrm>
          <a:prstGeom prst="rect">
            <a:avLst/>
          </a:prstGeom>
          <a:solidFill>
            <a:schemeClr val="tx2">
              <a:alpha val="5000"/>
            </a:schemeClr>
          </a:solidFill>
          <a:ln w="9525" cap="flat" cmpd="sng" algn="ctr"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226" name="矩形 225"/>
          <p:cNvSpPr/>
          <p:nvPr/>
        </p:nvSpPr>
        <p:spPr>
          <a:xfrm>
            <a:off x="735013" y="4649551"/>
            <a:ext cx="2178229" cy="280089"/>
          </a:xfrm>
          <a:prstGeom prst="rect">
            <a:avLst/>
          </a:prstGeom>
          <a:gradFill flip="none" rotWithShape="1">
            <a:gsLst>
              <a:gs pos="51400">
                <a:schemeClr val="tx2">
                  <a:alpha val="0"/>
                </a:schemeClr>
              </a:gs>
              <a:gs pos="0">
                <a:schemeClr val="tx2">
                  <a:alpha val="20000"/>
                </a:schemeClr>
              </a:gs>
              <a:gs pos="100000">
                <a:schemeClr val="tx2">
                  <a:alpha val="15000"/>
                </a:schemeClr>
              </a:gs>
            </a:gsLst>
            <a:lin ang="12000000" scaled="0"/>
            <a:tileRect/>
          </a:gradFill>
          <a:ln w="6350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Excellent performance, </a:t>
            </a:r>
            <a:r>
              <a:rPr lang="en-US" altLang="zh-CN" sz="700" dirty="0">
                <a:solidFill>
                  <a:srgbClr val="FFC492"/>
                </a:solidFill>
                <a:latin typeface="Arial" panose="020B0604020202020204"/>
                <a:ea typeface="微软雅黑"/>
                <a:cs typeface="Arial" panose="020B0604020202020204" pitchFamily="34" charset="0"/>
              </a:rPr>
              <a:t>1.5X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 the industry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forwarding rate</a:t>
            </a:r>
          </a:p>
        </p:txBody>
      </p:sp>
      <p:sp>
        <p:nvSpPr>
          <p:cNvPr id="227" name="矩形 226"/>
          <p:cNvSpPr/>
          <p:nvPr/>
        </p:nvSpPr>
        <p:spPr>
          <a:xfrm>
            <a:off x="3582703" y="4649551"/>
            <a:ext cx="2178229" cy="280089"/>
          </a:xfrm>
          <a:prstGeom prst="rect">
            <a:avLst/>
          </a:prstGeom>
          <a:gradFill flip="none" rotWithShape="1">
            <a:gsLst>
              <a:gs pos="51400">
                <a:schemeClr val="tx2">
                  <a:alpha val="0"/>
                </a:schemeClr>
              </a:gs>
              <a:gs pos="0">
                <a:schemeClr val="tx2">
                  <a:alpha val="20000"/>
                </a:schemeClr>
              </a:gs>
              <a:gs pos="100000">
                <a:schemeClr val="tx2">
                  <a:alpha val="15000"/>
                </a:schemeClr>
              </a:gs>
            </a:gsLst>
            <a:lin ang="12000000" scaled="0"/>
            <a:tileRect/>
          </a:gradFill>
          <a:ln w="6350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Enhanced stacking,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C492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2x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network stability</a:t>
            </a:r>
          </a:p>
        </p:txBody>
      </p:sp>
      <p:sp>
        <p:nvSpPr>
          <p:cNvPr id="228" name="文本框 96"/>
          <p:cNvSpPr txBox="1"/>
          <p:nvPr/>
        </p:nvSpPr>
        <p:spPr>
          <a:xfrm>
            <a:off x="1100137" y="2609502"/>
            <a:ext cx="14479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C492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t>Network egress</a:t>
            </a:r>
          </a:p>
        </p:txBody>
      </p:sp>
      <p:sp>
        <p:nvSpPr>
          <p:cNvPr id="229" name="文本框 96"/>
          <p:cNvSpPr txBox="1"/>
          <p:nvPr/>
        </p:nvSpPr>
        <p:spPr>
          <a:xfrm>
            <a:off x="3682812" y="2609502"/>
            <a:ext cx="197647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C492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t>Network core/aggregation</a:t>
            </a:r>
          </a:p>
        </p:txBody>
      </p:sp>
      <p:sp>
        <p:nvSpPr>
          <p:cNvPr id="230" name="文本框 96"/>
          <p:cNvSpPr txBox="1"/>
          <p:nvPr/>
        </p:nvSpPr>
        <p:spPr>
          <a:xfrm>
            <a:off x="6796648" y="2609502"/>
            <a:ext cx="14479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C492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rPr>
              <a:t>Network access</a:t>
            </a:r>
          </a:p>
        </p:txBody>
      </p:sp>
      <p:sp>
        <p:nvSpPr>
          <p:cNvPr id="231" name="矩形 230"/>
          <p:cNvSpPr/>
          <p:nvPr/>
        </p:nvSpPr>
        <p:spPr>
          <a:xfrm>
            <a:off x="6431524" y="4649551"/>
            <a:ext cx="2178229" cy="280089"/>
          </a:xfrm>
          <a:prstGeom prst="rect">
            <a:avLst/>
          </a:prstGeom>
          <a:gradFill flip="none" rotWithShape="1">
            <a:gsLst>
              <a:gs pos="51400">
                <a:schemeClr val="tx2">
                  <a:alpha val="0"/>
                </a:schemeClr>
              </a:gs>
              <a:gs pos="0">
                <a:schemeClr val="tx2">
                  <a:alpha val="20000"/>
                </a:schemeClr>
              </a:gs>
              <a:gs pos="100000">
                <a:schemeClr val="tx2">
                  <a:alpha val="15000"/>
                </a:schemeClr>
              </a:gs>
            </a:gsLst>
            <a:lin ang="12000000" scaled="0"/>
            <a:tileRect/>
          </a:gradFill>
          <a:ln w="6350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Perpetual </a:t>
            </a:r>
            <a:r>
              <a:rPr kumimoji="0" lang="en-US" altLang="zh-CN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PoE</a:t>
            </a:r>
            <a:r>
              <a:rPr kumimoji="0" lang="en-US" altLang="zh-CN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, continuous power supply during device restart</a:t>
            </a:r>
          </a:p>
        </p:txBody>
      </p:sp>
      <p:sp>
        <p:nvSpPr>
          <p:cNvPr id="232" name="矩形 231"/>
          <p:cNvSpPr/>
          <p:nvPr/>
        </p:nvSpPr>
        <p:spPr>
          <a:xfrm>
            <a:off x="9281476" y="2532833"/>
            <a:ext cx="2175968" cy="2396807"/>
          </a:xfrm>
          <a:prstGeom prst="rect">
            <a:avLst/>
          </a:prstGeom>
          <a:solidFill>
            <a:schemeClr val="tx2">
              <a:alpha val="5000"/>
            </a:schemeClr>
          </a:solidFill>
          <a:ln w="9525" cap="flat" cmpd="sng" algn="ctr"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233" name="文本框 96"/>
          <p:cNvSpPr txBox="1"/>
          <p:nvPr/>
        </p:nvSpPr>
        <p:spPr>
          <a:xfrm>
            <a:off x="9554433" y="2609502"/>
            <a:ext cx="15735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kumimoji="1" lang="en-US" altLang="zh-CN" sz="1200" b="1" dirty="0">
                <a:solidFill>
                  <a:srgbClr val="FFC492"/>
                </a:solidFill>
              </a:rPr>
              <a:t>All Scenarios Wi-Fi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FFC492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234" name="矩形 233"/>
          <p:cNvSpPr/>
          <p:nvPr/>
        </p:nvSpPr>
        <p:spPr>
          <a:xfrm>
            <a:off x="9280346" y="4649551"/>
            <a:ext cx="2178229" cy="280089"/>
          </a:xfrm>
          <a:prstGeom prst="rect">
            <a:avLst/>
          </a:prstGeom>
          <a:gradFill flip="none" rotWithShape="1">
            <a:gsLst>
              <a:gs pos="51400">
                <a:schemeClr val="tx2">
                  <a:alpha val="0"/>
                </a:schemeClr>
              </a:gs>
              <a:gs pos="0">
                <a:schemeClr val="tx2">
                  <a:alpha val="20000"/>
                </a:schemeClr>
              </a:gs>
              <a:gs pos="100000">
                <a:schemeClr val="tx2">
                  <a:alpha val="15000"/>
                </a:schemeClr>
              </a:gs>
            </a:gsLst>
            <a:lin ang="12000000" scaled="0"/>
            <a:tileRect/>
          </a:gradFill>
          <a:ln w="6350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Smart antennas, with a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C492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20%</a:t>
            </a:r>
            <a:endParaRPr kumimoji="0" lang="en-US" altLang="zh-CN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longer coverage</a:t>
            </a:r>
          </a:p>
        </p:txBody>
      </p:sp>
      <p:cxnSp>
        <p:nvCxnSpPr>
          <p:cNvPr id="237" name="直接连接符 236"/>
          <p:cNvCxnSpPr/>
          <p:nvPr/>
        </p:nvCxnSpPr>
        <p:spPr>
          <a:xfrm>
            <a:off x="9554433" y="3627191"/>
            <a:ext cx="1611808" cy="0"/>
          </a:xfrm>
          <a:prstGeom prst="line">
            <a:avLst/>
          </a:prstGeom>
          <a:ln>
            <a:gradFill>
              <a:gsLst>
                <a:gs pos="0">
                  <a:schemeClr val="tx2">
                    <a:alpha val="0"/>
                  </a:schemeClr>
                </a:gs>
                <a:gs pos="50000">
                  <a:schemeClr val="tx2">
                    <a:alpha val="3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接连接符 237"/>
          <p:cNvCxnSpPr/>
          <p:nvPr/>
        </p:nvCxnSpPr>
        <p:spPr>
          <a:xfrm>
            <a:off x="2912111" y="3731236"/>
            <a:ext cx="671722" cy="0"/>
          </a:xfrm>
          <a:prstGeom prst="line">
            <a:avLst/>
          </a:prstGeom>
          <a:ln w="9525">
            <a:solidFill>
              <a:schemeClr val="tx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接连接符 238"/>
          <p:cNvCxnSpPr/>
          <p:nvPr/>
        </p:nvCxnSpPr>
        <p:spPr>
          <a:xfrm>
            <a:off x="5759801" y="3731236"/>
            <a:ext cx="672853" cy="0"/>
          </a:xfrm>
          <a:prstGeom prst="line">
            <a:avLst/>
          </a:prstGeom>
          <a:ln w="9525">
            <a:solidFill>
              <a:schemeClr val="tx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矩形 247"/>
          <p:cNvSpPr/>
          <p:nvPr/>
        </p:nvSpPr>
        <p:spPr>
          <a:xfrm>
            <a:off x="797407" y="4076655"/>
            <a:ext cx="205344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AR700/AR300/S380</a:t>
            </a:r>
          </a:p>
        </p:txBody>
      </p:sp>
      <p:grpSp>
        <p:nvGrpSpPr>
          <p:cNvPr id="249" name="组合 248"/>
          <p:cNvGrpSpPr/>
          <p:nvPr/>
        </p:nvGrpSpPr>
        <p:grpSpPr>
          <a:xfrm>
            <a:off x="1017092" y="3476463"/>
            <a:ext cx="1611808" cy="461914"/>
            <a:chOff x="1207370" y="1662421"/>
            <a:chExt cx="5080378" cy="1455943"/>
          </a:xfrm>
        </p:grpSpPr>
        <p:pic>
          <p:nvPicPr>
            <p:cNvPr id="261" name="Picture 2" descr="C:\Users\Administrator\Desktop\S380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370" y="2278577"/>
              <a:ext cx="5080378" cy="839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" name="Picture 5" descr="C:\Users\Administrator\Desktop\下载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147018" y="1662421"/>
              <a:ext cx="3228629" cy="82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0" name="矩形 249"/>
          <p:cNvSpPr/>
          <p:nvPr/>
        </p:nvSpPr>
        <p:spPr>
          <a:xfrm>
            <a:off x="3605850" y="3506577"/>
            <a:ext cx="205344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1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" kern="0" dirty="0">
                <a:solidFill>
                  <a:schemeClr val="tx2"/>
                </a:solidFill>
                <a:cs typeface="Arial" panose="020B0604020202020204" pitchFamily="34" charset="0"/>
              </a:rPr>
              <a:t>S310/S310S</a:t>
            </a:r>
          </a:p>
        </p:txBody>
      </p:sp>
      <p:sp>
        <p:nvSpPr>
          <p:cNvPr id="251" name="矩形 250"/>
          <p:cNvSpPr/>
          <p:nvPr/>
        </p:nvSpPr>
        <p:spPr>
          <a:xfrm>
            <a:off x="6493918" y="4268219"/>
            <a:ext cx="205344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1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" kern="0" dirty="0">
                <a:solidFill>
                  <a:schemeClr val="tx2"/>
                </a:solidFill>
                <a:cs typeface="Arial" panose="020B0604020202020204" pitchFamily="34" charset="0"/>
              </a:rPr>
              <a:t>S220/S220S</a:t>
            </a:r>
          </a:p>
        </p:txBody>
      </p:sp>
      <p:grpSp>
        <p:nvGrpSpPr>
          <p:cNvPr id="273" name="组合 272"/>
          <p:cNvGrpSpPr/>
          <p:nvPr/>
        </p:nvGrpSpPr>
        <p:grpSpPr>
          <a:xfrm>
            <a:off x="8608620" y="3088118"/>
            <a:ext cx="671725" cy="1286237"/>
            <a:chOff x="8608620" y="3079016"/>
            <a:chExt cx="1093259" cy="1286237"/>
          </a:xfrm>
        </p:grpSpPr>
        <p:cxnSp>
          <p:nvCxnSpPr>
            <p:cNvPr id="274" name="肘形连接符 273"/>
            <p:cNvCxnSpPr/>
            <p:nvPr/>
          </p:nvCxnSpPr>
          <p:spPr>
            <a:xfrm flipV="1">
              <a:off x="8608622" y="3079016"/>
              <a:ext cx="1093257" cy="643119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肘形连接符 274"/>
            <p:cNvCxnSpPr/>
            <p:nvPr/>
          </p:nvCxnSpPr>
          <p:spPr>
            <a:xfrm>
              <a:off x="8608622" y="3722134"/>
              <a:ext cx="1093257" cy="643119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7" name="图片 2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49" y="1884283"/>
            <a:ext cx="441889" cy="65876"/>
          </a:xfrm>
          <a:prstGeom prst="rect">
            <a:avLst/>
          </a:prstGeom>
          <a:noFill/>
          <a:ln>
            <a:noFill/>
          </a:ln>
          <a:effectLst>
            <a:glow rad="101600">
              <a:srgbClr val="00B0F0">
                <a:alpha val="18000"/>
              </a:srgbClr>
            </a:glow>
          </a:effectLst>
        </p:spPr>
      </p:pic>
      <p:sp>
        <p:nvSpPr>
          <p:cNvPr id="278" name="星形: 五角 162"/>
          <p:cNvSpPr/>
          <p:nvPr/>
        </p:nvSpPr>
        <p:spPr>
          <a:xfrm>
            <a:off x="1964899" y="1739478"/>
            <a:ext cx="168554" cy="152686"/>
          </a:xfrm>
          <a:prstGeom prst="star5">
            <a:avLst/>
          </a:prstGeom>
          <a:solidFill>
            <a:srgbClr val="FFC4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等线"/>
              <a:cs typeface="+mn-cs"/>
            </a:endParaRPr>
          </a:p>
        </p:txBody>
      </p:sp>
      <p:pic>
        <p:nvPicPr>
          <p:cNvPr id="292" name="Picture 6" descr="front_to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60" y="1787151"/>
            <a:ext cx="557457" cy="1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" name="星形: 五角 162"/>
          <p:cNvSpPr/>
          <p:nvPr/>
        </p:nvSpPr>
        <p:spPr>
          <a:xfrm>
            <a:off x="5402849" y="1643818"/>
            <a:ext cx="168554" cy="152686"/>
          </a:xfrm>
          <a:prstGeom prst="star5">
            <a:avLst/>
          </a:prstGeom>
          <a:solidFill>
            <a:srgbClr val="FFC4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等线"/>
              <a:cs typeface="+mn-cs"/>
            </a:endParaRP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00" y="1837409"/>
            <a:ext cx="618054" cy="91324"/>
          </a:xfrm>
          <a:prstGeom prst="rect">
            <a:avLst/>
          </a:prstGeom>
        </p:spPr>
      </p:pic>
      <p:sp>
        <p:nvSpPr>
          <p:cNvPr id="289" name="星形: 五角 162"/>
          <p:cNvSpPr/>
          <p:nvPr/>
        </p:nvSpPr>
        <p:spPr>
          <a:xfrm>
            <a:off x="9229815" y="1673697"/>
            <a:ext cx="168554" cy="152686"/>
          </a:xfrm>
          <a:prstGeom prst="star5">
            <a:avLst/>
          </a:prstGeom>
          <a:solidFill>
            <a:srgbClr val="FFC4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等线"/>
              <a:cs typeface="+mn-cs"/>
            </a:endParaRPr>
          </a:p>
        </p:txBody>
      </p:sp>
      <p:sp>
        <p:nvSpPr>
          <p:cNvPr id="296" name="文本框 56"/>
          <p:cNvSpPr txBox="1"/>
          <p:nvPr/>
        </p:nvSpPr>
        <p:spPr>
          <a:xfrm>
            <a:off x="7890498" y="1938982"/>
            <a:ext cx="1487005" cy="2060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704215">
              <a:defRPr sz="4400" b="1">
                <a:solidFill>
                  <a:srgbClr val="FFC000"/>
                </a:solidFill>
                <a:ea typeface="微软雅黑"/>
                <a:cs typeface="+mn-ea"/>
              </a:defRPr>
            </a:lvl1pPr>
          </a:lstStyle>
          <a:p>
            <a:pPr marL="0" marR="0" lvl="0" indent="0" algn="ctr" defTabSz="704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sym typeface="+mn-lt"/>
              </a:rPr>
              <a:t>Small Factory</a:t>
            </a:r>
          </a:p>
        </p:txBody>
      </p:sp>
      <p:pic>
        <p:nvPicPr>
          <p:cNvPr id="290" name="图片 2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60" y="1746572"/>
            <a:ext cx="618054" cy="91324"/>
          </a:xfrm>
          <a:prstGeom prst="rect">
            <a:avLst/>
          </a:prstGeom>
        </p:spPr>
      </p:pic>
      <p:sp>
        <p:nvSpPr>
          <p:cNvPr id="291" name="星形: 五角 162"/>
          <p:cNvSpPr/>
          <p:nvPr/>
        </p:nvSpPr>
        <p:spPr>
          <a:xfrm>
            <a:off x="7241816" y="1598014"/>
            <a:ext cx="168554" cy="152686"/>
          </a:xfrm>
          <a:prstGeom prst="star5">
            <a:avLst/>
          </a:prstGeom>
          <a:solidFill>
            <a:srgbClr val="FFC4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等线"/>
              <a:cs typeface="+mn-cs"/>
            </a:endParaRPr>
          </a:p>
        </p:txBody>
      </p:sp>
      <p:sp>
        <p:nvSpPr>
          <p:cNvPr id="297" name="文本框 56"/>
          <p:cNvSpPr txBox="1"/>
          <p:nvPr/>
        </p:nvSpPr>
        <p:spPr>
          <a:xfrm>
            <a:off x="6103974" y="1918811"/>
            <a:ext cx="1608328" cy="2463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704215">
              <a:defRPr sz="4400" b="1">
                <a:solidFill>
                  <a:srgbClr val="FFC000"/>
                </a:solidFill>
                <a:ea typeface="微软雅黑"/>
                <a:cs typeface="+mn-ea"/>
              </a:defRPr>
            </a:lvl1pPr>
          </a:lstStyle>
          <a:p>
            <a:pPr marL="0" marR="0" lvl="0" indent="0" algn="ctr" defTabSz="704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sym typeface="+mn-lt"/>
              </a:rPr>
              <a:t>Small- and medium-sized education institutions</a:t>
            </a:r>
          </a:p>
        </p:txBody>
      </p:sp>
      <p:sp>
        <p:nvSpPr>
          <p:cNvPr id="298" name="文本框 56"/>
          <p:cNvSpPr txBox="1"/>
          <p:nvPr/>
        </p:nvSpPr>
        <p:spPr>
          <a:xfrm>
            <a:off x="4538551" y="1947835"/>
            <a:ext cx="1260784" cy="18834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704215">
              <a:defRPr sz="4400" b="1">
                <a:solidFill>
                  <a:srgbClr val="FFC000"/>
                </a:solidFill>
                <a:ea typeface="微软雅黑"/>
                <a:cs typeface="+mn-ea"/>
              </a:defRPr>
            </a:lvl1pPr>
          </a:lstStyle>
          <a:p>
            <a:pPr marL="0" marR="0" lvl="0" indent="0" algn="ctr" defTabSz="704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sym typeface="+mn-lt"/>
              </a:rPr>
              <a:t>Retail stores</a:t>
            </a:r>
          </a:p>
        </p:txBody>
      </p:sp>
      <p:sp>
        <p:nvSpPr>
          <p:cNvPr id="299" name="文本框 56"/>
          <p:cNvSpPr txBox="1"/>
          <p:nvPr/>
        </p:nvSpPr>
        <p:spPr>
          <a:xfrm>
            <a:off x="1170148" y="1952129"/>
            <a:ext cx="1109089" cy="1797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704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ea"/>
                <a:sym typeface="+mn-lt"/>
              </a:rPr>
              <a:t>Enterprise Office</a:t>
            </a:r>
          </a:p>
        </p:txBody>
      </p:sp>
      <p:sp>
        <p:nvSpPr>
          <p:cNvPr id="294" name="文本框 56"/>
          <p:cNvSpPr txBox="1"/>
          <p:nvPr/>
        </p:nvSpPr>
        <p:spPr>
          <a:xfrm>
            <a:off x="9717117" y="1938982"/>
            <a:ext cx="1431514" cy="2060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704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ea"/>
                <a:sym typeface="+mn-lt"/>
              </a:rPr>
              <a:t>SOHO Office</a:t>
            </a:r>
          </a:p>
        </p:txBody>
      </p:sp>
      <p:pic>
        <p:nvPicPr>
          <p:cNvPr id="141" name="Picture 15" descr="C:\Users\Administrator\Desktop\1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38014" y="1433907"/>
            <a:ext cx="277876" cy="88941"/>
          </a:xfrm>
          <a:prstGeom prst="rect">
            <a:avLst/>
          </a:prstGeom>
          <a:noFill/>
          <a:ln>
            <a:noFill/>
          </a:ln>
          <a:effectLst>
            <a:glow rad="101600">
              <a:srgbClr val="00B0F0">
                <a:alpha val="18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星形: 五角 162"/>
          <p:cNvSpPr/>
          <p:nvPr/>
        </p:nvSpPr>
        <p:spPr>
          <a:xfrm>
            <a:off x="10463152" y="1433908"/>
            <a:ext cx="186649" cy="152686"/>
          </a:xfrm>
          <a:prstGeom prst="star5">
            <a:avLst/>
          </a:prstGeom>
          <a:solidFill>
            <a:srgbClr val="FFC4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等线"/>
              <a:cs typeface="+mn-cs"/>
            </a:endParaRPr>
          </a:p>
        </p:txBody>
      </p:sp>
      <p:sp>
        <p:nvSpPr>
          <p:cNvPr id="295" name="文本框 56"/>
          <p:cNvSpPr txBox="1"/>
          <p:nvPr/>
        </p:nvSpPr>
        <p:spPr>
          <a:xfrm>
            <a:off x="2753136" y="1969547"/>
            <a:ext cx="1401683" cy="1449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704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ea"/>
                <a:sym typeface="+mn-lt"/>
              </a:rPr>
              <a:t>Budget hotels</a:t>
            </a:r>
          </a:p>
        </p:txBody>
      </p:sp>
      <p:pic>
        <p:nvPicPr>
          <p:cNvPr id="142" name="Picture 11" descr="C:\Users\Administrator\Desktop\下载 (3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065517" y="1680191"/>
            <a:ext cx="179788" cy="1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星形: 五角 162"/>
          <p:cNvSpPr/>
          <p:nvPr/>
        </p:nvSpPr>
        <p:spPr>
          <a:xfrm>
            <a:off x="3978926" y="1531738"/>
            <a:ext cx="168554" cy="152686"/>
          </a:xfrm>
          <a:prstGeom prst="star5">
            <a:avLst/>
          </a:prstGeom>
          <a:solidFill>
            <a:srgbClr val="FFC4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等线"/>
              <a:cs typeface="+mn-cs"/>
            </a:endParaRPr>
          </a:p>
        </p:txBody>
      </p:sp>
      <p:pic>
        <p:nvPicPr>
          <p:cNvPr id="178" name="Picture 10" descr="C:\Users\J00640751\AppData\Roaming\eSpace_Desktop\UserData\j00640751\imagefiles\originalImgfiles\666DA393-9050-44E0-AAA6-10F71E57B0AA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002" y="2876819"/>
            <a:ext cx="383494" cy="4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矩形 175"/>
          <p:cNvSpPr/>
          <p:nvPr/>
        </p:nvSpPr>
        <p:spPr>
          <a:xfrm>
            <a:off x="9355440" y="3374664"/>
            <a:ext cx="97314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" dirty="0">
                <a:solidFill>
                  <a:srgbClr val="FFFFFF"/>
                </a:solidFill>
                <a:cs typeface="Arial" panose="020B0604020202020204" pitchFamily="34" charset="0"/>
              </a:rPr>
              <a:t>Indoor High-density AP</a:t>
            </a:r>
          </a:p>
        </p:txBody>
      </p:sp>
      <p:sp>
        <p:nvSpPr>
          <p:cNvPr id="177" name="矩形 176"/>
          <p:cNvSpPr/>
          <p:nvPr/>
        </p:nvSpPr>
        <p:spPr>
          <a:xfrm>
            <a:off x="10576370" y="4354951"/>
            <a:ext cx="6326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" dirty="0">
                <a:solidFill>
                  <a:srgbClr val="FFFFFF"/>
                </a:solidFill>
                <a:cs typeface="Arial" panose="020B0604020202020204" pitchFamily="34" charset="0"/>
              </a:rPr>
              <a:t>Wall Plate AP</a:t>
            </a:r>
          </a:p>
        </p:txBody>
      </p:sp>
      <p:pic>
        <p:nvPicPr>
          <p:cNvPr id="179" name="Picture 8" descr="C:\Users\Administrator\Desktop\下载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656955" y="2851381"/>
            <a:ext cx="423465" cy="4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9" descr="front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7859" y="3782016"/>
            <a:ext cx="256155" cy="47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矩形 182"/>
          <p:cNvSpPr/>
          <p:nvPr/>
        </p:nvSpPr>
        <p:spPr>
          <a:xfrm>
            <a:off x="10465540" y="3400064"/>
            <a:ext cx="792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" dirty="0">
                <a:solidFill>
                  <a:srgbClr val="FFFFFF"/>
                </a:solidFill>
                <a:cs typeface="Arial" panose="020B0604020202020204" pitchFamily="34" charset="0"/>
              </a:rPr>
              <a:t>Indoor Settled AP</a:t>
            </a:r>
          </a:p>
        </p:txBody>
      </p:sp>
      <p:pic>
        <p:nvPicPr>
          <p:cNvPr id="184" name="Picture 9" descr="C:\Users\Administrator\Desktop\下载 (1)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0412333" y="2870306"/>
            <a:ext cx="423230" cy="4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矩形 184"/>
          <p:cNvSpPr/>
          <p:nvPr/>
        </p:nvSpPr>
        <p:spPr>
          <a:xfrm>
            <a:off x="9406846" y="4354951"/>
            <a:ext cx="97314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" dirty="0">
                <a:solidFill>
                  <a:srgbClr val="FFFFFF"/>
                </a:solidFill>
                <a:cs typeface="Arial" panose="020B0604020202020204" pitchFamily="34" charset="0"/>
              </a:rPr>
              <a:t>Outdoor AP</a:t>
            </a:r>
          </a:p>
        </p:txBody>
      </p:sp>
      <p:pic>
        <p:nvPicPr>
          <p:cNvPr id="186" name="Picture 4" descr="C:\Users\Administrator\Desktop\3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16" y="3772971"/>
            <a:ext cx="42432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9" name="直接连接符 188"/>
          <p:cNvCxnSpPr/>
          <p:nvPr/>
        </p:nvCxnSpPr>
        <p:spPr>
          <a:xfrm>
            <a:off x="10328617" y="3006082"/>
            <a:ext cx="0" cy="1376381"/>
          </a:xfrm>
          <a:prstGeom prst="line">
            <a:avLst/>
          </a:prstGeom>
          <a:ln>
            <a:gradFill>
              <a:gsLst>
                <a:gs pos="0">
                  <a:schemeClr val="tx2">
                    <a:alpha val="0"/>
                  </a:schemeClr>
                </a:gs>
                <a:gs pos="50000">
                  <a:schemeClr val="tx2">
                    <a:alpha val="3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" name="图片 189">
            <a:extLst>
              <a:ext uri="{FF2B5EF4-FFF2-40B4-BE49-F238E27FC236}">
                <a16:creationId xmlns:a16="http://schemas.microsoft.com/office/drawing/2014/main" id="{5BF2B984-7F8F-4C58-A862-1AD85651AEF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  <p:pic>
        <p:nvPicPr>
          <p:cNvPr id="180" name="Picture 2" descr="https://info.support.huawei.com/info-finder/imagelib/getImgByNames4web?package_name=98012336_pic.zip&amp;picture_name=98012336_pic$$front_top.png">
            <a:extLst>
              <a:ext uri="{FF2B5EF4-FFF2-40B4-BE49-F238E27FC236}">
                <a16:creationId xmlns:a16="http://schemas.microsoft.com/office/drawing/2014/main" id="{2C9C0A1D-1F9A-41D7-9396-64F0F8EE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07" y="3235407"/>
            <a:ext cx="1337173" cy="21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 descr="https://info.support.huawei.com/info-finder/imagelib/getImgByNames4web?package_name=98012335_pic.zip&amp;picture_name=98012335_pic$$front_top.png">
            <a:extLst>
              <a:ext uri="{FF2B5EF4-FFF2-40B4-BE49-F238E27FC236}">
                <a16:creationId xmlns:a16="http://schemas.microsoft.com/office/drawing/2014/main" id="{0F01588D-7011-420C-8F09-4A52A8F2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08" y="3041250"/>
            <a:ext cx="1330372" cy="2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59F296C3-25C1-48A9-B478-617109AB7FF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08" y="3983365"/>
            <a:ext cx="1354125" cy="273807"/>
          </a:xfrm>
          <a:prstGeom prst="rect">
            <a:avLst/>
          </a:prstGeom>
        </p:spPr>
      </p:pic>
      <p:pic>
        <p:nvPicPr>
          <p:cNvPr id="193" name="图片 192">
            <a:extLst>
              <a:ext uri="{FF2B5EF4-FFF2-40B4-BE49-F238E27FC236}">
                <a16:creationId xmlns:a16="http://schemas.microsoft.com/office/drawing/2014/main" id="{86411EFD-5C3C-46A4-B6C4-1BF8E4FDB68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08" y="3781101"/>
            <a:ext cx="1371534" cy="292083"/>
          </a:xfrm>
          <a:prstGeom prst="rect">
            <a:avLst/>
          </a:prstGeom>
        </p:spPr>
      </p:pic>
      <p:sp>
        <p:nvSpPr>
          <p:cNvPr id="194" name="矩形 193">
            <a:extLst>
              <a:ext uri="{FF2B5EF4-FFF2-40B4-BE49-F238E27FC236}">
                <a16:creationId xmlns:a16="http://schemas.microsoft.com/office/drawing/2014/main" id="{873CBB7F-EE84-4AFD-A991-A83A6EEEEA6D}"/>
              </a:ext>
            </a:extLst>
          </p:cNvPr>
          <p:cNvSpPr/>
          <p:nvPr/>
        </p:nvSpPr>
        <p:spPr>
          <a:xfrm>
            <a:off x="3605850" y="4320907"/>
            <a:ext cx="205344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S620/S530</a:t>
            </a:r>
          </a:p>
        </p:txBody>
      </p:sp>
      <p:pic>
        <p:nvPicPr>
          <p:cNvPr id="195" name="Picture 8" descr="https://info.support.huawei.com/info-finder/imagelib/getImgByNames4web?package_name=98012329_pic.zip&amp;picture_name=98012329_pic$$front_top.png">
            <a:extLst>
              <a:ext uri="{FF2B5EF4-FFF2-40B4-BE49-F238E27FC236}">
                <a16:creationId xmlns:a16="http://schemas.microsoft.com/office/drawing/2014/main" id="{0F06D678-4965-4F26-92DF-9753A5AC4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38" y="3968633"/>
            <a:ext cx="1333189" cy="22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nfo.support.huawei.com/info-finder/imagelib/getImgByNames4web?package_name=98012405_pic.zip&amp;picture_name=front_top.png">
            <a:extLst>
              <a:ext uri="{FF2B5EF4-FFF2-40B4-BE49-F238E27FC236}">
                <a16:creationId xmlns:a16="http://schemas.microsoft.com/office/drawing/2014/main" id="{5FD1C002-B0FD-4BC8-A887-E63DB1DE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63" y="3159480"/>
            <a:ext cx="823739" cy="1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矩形 197">
            <a:extLst>
              <a:ext uri="{FF2B5EF4-FFF2-40B4-BE49-F238E27FC236}">
                <a16:creationId xmlns:a16="http://schemas.microsoft.com/office/drawing/2014/main" id="{665FAC8F-36F2-4F4C-9F22-3F3C9A606775}"/>
              </a:ext>
            </a:extLst>
          </p:cNvPr>
          <p:cNvSpPr/>
          <p:nvPr/>
        </p:nvSpPr>
        <p:spPr>
          <a:xfrm>
            <a:off x="6493918" y="3400601"/>
            <a:ext cx="205344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rPr>
              <a:t>S110</a:t>
            </a:r>
          </a:p>
        </p:txBody>
      </p:sp>
      <p:pic>
        <p:nvPicPr>
          <p:cNvPr id="1030" name="Picture 6" descr="https://info.support.huawei.com/info-finder/imagelib/getImgByNames4web?package_name=AP160_WHT_pic.zip&amp;picture_name=AP160_WHT_pic$$front.png">
            <a:extLst>
              <a:ext uri="{FF2B5EF4-FFF2-40B4-BE49-F238E27FC236}">
                <a16:creationId xmlns:a16="http://schemas.microsoft.com/office/drawing/2014/main" id="{E5295182-86B3-4C11-BF0D-AEDFE67C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23" y="3983365"/>
            <a:ext cx="284854" cy="28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nfo.support.huawei.com/info-finder/imagelib/getImgByNames4web?package_name=98012551_pic.zip&amp;picture_name=98012551_pic$$front_top.png">
            <a:extLst>
              <a:ext uri="{FF2B5EF4-FFF2-40B4-BE49-F238E27FC236}">
                <a16:creationId xmlns:a16="http://schemas.microsoft.com/office/drawing/2014/main" id="{BAE6D1E7-AFE2-414E-AC95-0360CA11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02" y="3742635"/>
            <a:ext cx="772661" cy="19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BCF7F70-BC0C-4685-99D8-294C8E2EDDC0}"/>
              </a:ext>
            </a:extLst>
          </p:cNvPr>
          <p:cNvSpPr txBox="1"/>
          <p:nvPr/>
        </p:nvSpPr>
        <p:spPr>
          <a:xfrm>
            <a:off x="1" y="665764"/>
            <a:ext cx="12196762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defTabSz="914400">
              <a:defRPr/>
            </a:pPr>
            <a:r>
              <a:rPr lang="en-US" altLang="zh-CN" sz="2200" b="1" dirty="0">
                <a:solidFill>
                  <a:srgbClr val="FFFFFF"/>
                </a:solidFill>
              </a:rPr>
              <a:t>Outdoor eKitEngine AP761</a:t>
            </a:r>
            <a:r>
              <a:rPr lang="zh-CN" altLang="en-US" sz="2200" b="1" dirty="0">
                <a:solidFill>
                  <a:srgbClr val="FFFFFF"/>
                </a:solidFill>
              </a:rPr>
              <a:t>：</a:t>
            </a:r>
            <a:r>
              <a:rPr lang="en-US" altLang="zh-CN" sz="2200" b="1" dirty="0">
                <a:solidFill>
                  <a:srgbClr val="FFFFFF"/>
                </a:solidFill>
              </a:rPr>
              <a:t>IP68 grade protection, no fear of harsh environment</a:t>
            </a:r>
            <a:endParaRPr lang="zh-CN" altLang="en-US" sz="2200" b="1" dirty="0">
              <a:solidFill>
                <a:srgbClr val="FFFFFF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65C1977-9000-45B5-A11C-93FDB5B87E23}"/>
              </a:ext>
            </a:extLst>
          </p:cNvPr>
          <p:cNvGrpSpPr/>
          <p:nvPr/>
        </p:nvGrpSpPr>
        <p:grpSpPr>
          <a:xfrm>
            <a:off x="929026" y="1520825"/>
            <a:ext cx="10532723" cy="4675820"/>
            <a:chOff x="929026" y="1520825"/>
            <a:chExt cx="10532723" cy="467582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E9CCF85-1C90-4101-B061-477540D7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551" y="1991437"/>
              <a:ext cx="603820" cy="605787"/>
            </a:xfrm>
            <a:prstGeom prst="rect">
              <a:avLst/>
            </a:prstGeom>
          </p:spPr>
        </p:pic>
        <p:sp>
          <p:nvSpPr>
            <p:cNvPr id="20" name="圆角矩形 39">
              <a:extLst>
                <a:ext uri="{FF2B5EF4-FFF2-40B4-BE49-F238E27FC236}">
                  <a16:creationId xmlns:a16="http://schemas.microsoft.com/office/drawing/2014/main" id="{DA813234-6118-4DA6-9CB1-CEFAB6325D8D}"/>
                </a:ext>
              </a:extLst>
            </p:cNvPr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zh-CN" altLang="en-US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文本框 56">
              <a:extLst>
                <a:ext uri="{FF2B5EF4-FFF2-40B4-BE49-F238E27FC236}">
                  <a16:creationId xmlns:a16="http://schemas.microsoft.com/office/drawing/2014/main" id="{90E85E89-E103-43B3-AE5F-EDE83C559094}"/>
                </a:ext>
              </a:extLst>
            </p:cNvPr>
            <p:cNvSpPr txBox="1"/>
            <p:nvPr/>
          </p:nvSpPr>
          <p:spPr>
            <a:xfrm>
              <a:off x="9022819" y="1609513"/>
              <a:ext cx="2183344" cy="31418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04215">
                <a:lnSpc>
                  <a:spcPts val="2650"/>
                </a:lnSpc>
                <a:defRPr/>
              </a:pPr>
              <a:r>
                <a:rPr lang="en-US" altLang="zh-CN" b="1" dirty="0">
                  <a:solidFill>
                    <a:schemeClr val="tx2"/>
                  </a:solidFill>
                  <a:cs typeface="+mn-ea"/>
                  <a:sym typeface="+mn-lt"/>
                </a:rPr>
                <a:t>AP761</a:t>
              </a:r>
            </a:p>
          </p:txBody>
        </p:sp>
        <p:sp>
          <p:nvSpPr>
            <p:cNvPr id="22" name="Rectangle 82">
              <a:extLst>
                <a:ext uri="{FF2B5EF4-FFF2-40B4-BE49-F238E27FC236}">
                  <a16:creationId xmlns:a16="http://schemas.microsoft.com/office/drawing/2014/main" id="{07EF5A33-A5ED-4138-B890-1431A5319866}"/>
                </a:ext>
              </a:extLst>
            </p:cNvPr>
            <p:cNvSpPr/>
            <p:nvPr/>
          </p:nvSpPr>
          <p:spPr>
            <a:xfrm>
              <a:off x="9022819" y="2684128"/>
              <a:ext cx="218334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2438400">
                <a:defRPr/>
              </a:pPr>
              <a:r>
                <a:rPr lang="zh-CN" altLang="en-US" sz="1000" b="1" dirty="0">
                  <a:solidFill>
                    <a:srgbClr val="FFC492"/>
                  </a:solidFill>
                </a:rPr>
                <a:t>*</a:t>
              </a:r>
              <a:r>
                <a:rPr lang="zh-CN" altLang="en-US" sz="1000" b="1" dirty="0">
                  <a:solidFill>
                    <a:srgbClr val="FFC000"/>
                  </a:solidFill>
                </a:rPr>
                <a:t> </a:t>
              </a:r>
              <a:r>
                <a:rPr lang="en-US" altLang="zh-CN" sz="1000" dirty="0">
                  <a:solidFill>
                    <a:srgbClr val="FFFFFF"/>
                  </a:solidFill>
                </a:rPr>
                <a:t>Suitable for outdoor, cold store, factory and more </a:t>
              </a:r>
              <a:endParaRPr lang="zh-CN" alt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A19F6898-CE4B-4039-878C-B11A28D4899A}"/>
                </a:ext>
              </a:extLst>
            </p:cNvPr>
            <p:cNvSpPr/>
            <p:nvPr/>
          </p:nvSpPr>
          <p:spPr>
            <a:xfrm>
              <a:off x="8976782" y="3200400"/>
              <a:ext cx="2275418" cy="2800857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38" name="Rectangle 82">
              <a:extLst>
                <a:ext uri="{FF2B5EF4-FFF2-40B4-BE49-F238E27FC236}">
                  <a16:creationId xmlns:a16="http://schemas.microsoft.com/office/drawing/2014/main" id="{E0AC8B93-DBEB-4661-8FA8-719698AC24DC}"/>
                </a:ext>
              </a:extLst>
            </p:cNvPr>
            <p:cNvSpPr/>
            <p:nvPr/>
          </p:nvSpPr>
          <p:spPr>
            <a:xfrm>
              <a:off x="9248562" y="4411352"/>
              <a:ext cx="1731858" cy="5447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Smart Mesh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App easy click to setup wireless mesh eliminating high cost cabling   </a:t>
              </a:r>
              <a:endParaRPr lang="zh-CN" altLang="en-US" sz="800" dirty="0">
                <a:solidFill>
                  <a:srgbClr val="FFC492"/>
                </a:solidFill>
              </a:endParaRPr>
            </a:p>
          </p:txBody>
        </p:sp>
        <p:sp>
          <p:nvSpPr>
            <p:cNvPr id="39" name="Rectangle 82">
              <a:extLst>
                <a:ext uri="{FF2B5EF4-FFF2-40B4-BE49-F238E27FC236}">
                  <a16:creationId xmlns:a16="http://schemas.microsoft.com/office/drawing/2014/main" id="{6EF104F0-3348-47F1-BAD3-E5214B750999}"/>
                </a:ext>
              </a:extLst>
            </p:cNvPr>
            <p:cNvSpPr/>
            <p:nvPr/>
          </p:nvSpPr>
          <p:spPr>
            <a:xfrm>
              <a:off x="9248562" y="5120350"/>
              <a:ext cx="1731858" cy="5447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Ultra-far</a:t>
              </a:r>
              <a:r>
                <a:rPr lang="zh-CN" altLang="en-US" sz="1200" b="1" dirty="0">
                  <a:solidFill>
                    <a:srgbClr val="FFC492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C492"/>
                  </a:solidFill>
                </a:rPr>
                <a:t>backhaul</a:t>
              </a:r>
              <a:endParaRPr lang="zh-CN" altLang="en-US" sz="1200" b="1" dirty="0">
                <a:solidFill>
                  <a:srgbClr val="FFC492"/>
                </a:solidFill>
              </a:endParaRPr>
            </a:p>
            <a:p>
              <a:pPr algn="ctr">
                <a:defRPr/>
              </a:pPr>
              <a:r>
                <a:rPr lang="en-US" altLang="zh-CN" sz="800" dirty="0">
                  <a:solidFill>
                    <a:srgbClr val="FFC492"/>
                  </a:solidFill>
                </a:rPr>
                <a:t>1*GE SFP </a:t>
              </a:r>
              <a:r>
                <a:rPr lang="en-US" altLang="zh-CN" sz="800" dirty="0">
                  <a:solidFill>
                    <a:schemeClr val="tx2"/>
                  </a:solidFill>
                </a:rPr>
                <a:t>+ 1*GE copper ports,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no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fear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of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long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distance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backhaul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3F5D5C65-6167-40BF-8004-5EE2BA56F872}"/>
                </a:ext>
              </a:extLst>
            </p:cNvPr>
            <p:cNvGrpSpPr/>
            <p:nvPr/>
          </p:nvGrpSpPr>
          <p:grpSpPr>
            <a:xfrm flipH="1">
              <a:off x="10625138" y="3207277"/>
              <a:ext cx="627062" cy="627062"/>
              <a:chOff x="8976782" y="3216297"/>
              <a:chExt cx="627062" cy="627062"/>
            </a:xfrm>
          </p:grpSpPr>
          <p:sp>
            <p:nvSpPr>
              <p:cNvPr id="41" name="斜纹 40">
                <a:extLst>
                  <a:ext uri="{FF2B5EF4-FFF2-40B4-BE49-F238E27FC236}">
                    <a16:creationId xmlns:a16="http://schemas.microsoft.com/office/drawing/2014/main" id="{F1EB31D3-2E62-4338-BAF3-782E08639A7F}"/>
                  </a:ext>
                </a:extLst>
              </p:cNvPr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文本框 34">
                <a:extLst>
                  <a:ext uri="{FF2B5EF4-FFF2-40B4-BE49-F238E27FC236}">
                    <a16:creationId xmlns:a16="http://schemas.microsoft.com/office/drawing/2014/main" id="{E7B5C849-2B8E-4234-9CCC-9E19070C7C62}"/>
                  </a:ext>
                </a:extLst>
              </p:cNvPr>
              <p:cNvSpPr txBox="1"/>
              <p:nvPr/>
            </p:nvSpPr>
            <p:spPr>
              <a:xfrm rot="18872475">
                <a:off x="8980496" y="3344515"/>
                <a:ext cx="47040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  <a:endParaRPr lang="zh-CN" altLang="en-US" sz="7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3" name="Rectangle 82">
              <a:extLst>
                <a:ext uri="{FF2B5EF4-FFF2-40B4-BE49-F238E27FC236}">
                  <a16:creationId xmlns:a16="http://schemas.microsoft.com/office/drawing/2014/main" id="{C3ACDF16-49F5-4D20-92BE-04085DE02044}"/>
                </a:ext>
              </a:extLst>
            </p:cNvPr>
            <p:cNvSpPr/>
            <p:nvPr/>
          </p:nvSpPr>
          <p:spPr>
            <a:xfrm>
              <a:off x="9170988" y="3554621"/>
              <a:ext cx="1940346" cy="6678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Ultra-strong</a:t>
              </a:r>
              <a:r>
                <a:rPr lang="zh-CN" altLang="en-US" sz="1200" b="1" dirty="0">
                  <a:solidFill>
                    <a:srgbClr val="FFC492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C492"/>
                  </a:solidFill>
                </a:rPr>
                <a:t>protection</a:t>
              </a:r>
              <a:endParaRPr lang="zh-CN" altLang="en-US" sz="1200" b="1" dirty="0">
                <a:solidFill>
                  <a:srgbClr val="FFC492"/>
                </a:solidFill>
              </a:endParaRPr>
            </a:p>
            <a:p>
              <a:pPr algn="ctr">
                <a:defRPr/>
              </a:pPr>
              <a:r>
                <a:rPr lang="en-US" altLang="zh-CN" sz="800" dirty="0">
                  <a:solidFill>
                    <a:srgbClr val="FFC492"/>
                  </a:solidFill>
                </a:rPr>
                <a:t>IP68</a:t>
              </a:r>
              <a:r>
                <a:rPr lang="zh-CN" altLang="en-US" sz="800" dirty="0">
                  <a:solidFill>
                    <a:srgbClr val="FFC49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waterproof and dustproof, works in a temperature range of -40°C to +65°C, adapts to all weathers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9A9CAAD-6B9C-4EDC-B5DB-24F0E0F096BC}"/>
                </a:ext>
              </a:extLst>
            </p:cNvPr>
            <p:cNvGrpSpPr/>
            <p:nvPr/>
          </p:nvGrpSpPr>
          <p:grpSpPr>
            <a:xfrm>
              <a:off x="929026" y="1520825"/>
              <a:ext cx="7566427" cy="4675820"/>
              <a:chOff x="929026" y="1520825"/>
              <a:chExt cx="7566427" cy="4675820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09721847-667E-4C77-9937-156688D6B01B}"/>
                  </a:ext>
                </a:extLst>
              </p:cNvPr>
              <p:cNvSpPr/>
              <p:nvPr/>
            </p:nvSpPr>
            <p:spPr bwMode="auto">
              <a:xfrm>
                <a:off x="929026" y="1520825"/>
                <a:ext cx="7566427" cy="4675820"/>
              </a:xfrm>
              <a:prstGeom prst="roundRect">
                <a:avLst>
                  <a:gd name="adj" fmla="val 2611"/>
                </a:avLst>
              </a:prstGeom>
              <a:solidFill>
                <a:schemeClr val="tx2">
                  <a:alpha val="10000"/>
                </a:schemeClr>
              </a:solidFill>
              <a:ln w="12700">
                <a:noFill/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algn="ctr"/>
                <a:endParaRPr lang="en-US" altLang="zh-CN" sz="1200" dirty="0">
                  <a:gradFill>
                    <a:gsLst>
                      <a:gs pos="48000">
                        <a:srgbClr val="666666">
                          <a:lumMod val="75000"/>
                          <a:alpha val="27000"/>
                        </a:srgbClr>
                      </a:gs>
                      <a:gs pos="100000">
                        <a:srgbClr val="666666">
                          <a:lumMod val="60000"/>
                          <a:lumOff val="40000"/>
                          <a:alpha val="35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FE64B174-E684-47C3-A0AE-A2446D36BD81}"/>
                  </a:ext>
                </a:extLst>
              </p:cNvPr>
              <p:cNvSpPr/>
              <p:nvPr/>
            </p:nvSpPr>
            <p:spPr bwMode="auto">
              <a:xfrm>
                <a:off x="929028" y="1520825"/>
                <a:ext cx="333373" cy="333374"/>
              </a:xfrm>
              <a:custGeom>
                <a:avLst/>
                <a:gdLst>
                  <a:gd name="connsiteX0" fmla="*/ 333373 w 424813"/>
                  <a:gd name="connsiteY0" fmla="*/ 333374 h 424814"/>
                  <a:gd name="connsiteX1" fmla="*/ 0 w 424813"/>
                  <a:gd name="connsiteY1" fmla="*/ 333374 h 424814"/>
                  <a:gd name="connsiteX2" fmla="*/ 0 w 424813"/>
                  <a:gd name="connsiteY2" fmla="*/ 122086 h 424814"/>
                  <a:gd name="connsiteX3" fmla="*/ 122086 w 424813"/>
                  <a:gd name="connsiteY3" fmla="*/ 0 h 424814"/>
                  <a:gd name="connsiteX4" fmla="*/ 333373 w 424813"/>
                  <a:gd name="connsiteY4" fmla="*/ 0 h 424814"/>
                  <a:gd name="connsiteX5" fmla="*/ 424813 w 424813"/>
                  <a:gd name="connsiteY5" fmla="*/ 424814 h 424814"/>
                  <a:gd name="connsiteX0-1" fmla="*/ 0 w 424813"/>
                  <a:gd name="connsiteY0-2" fmla="*/ 333374 h 424814"/>
                  <a:gd name="connsiteX1-3" fmla="*/ 0 w 424813"/>
                  <a:gd name="connsiteY1-4" fmla="*/ 122086 h 424814"/>
                  <a:gd name="connsiteX2-5" fmla="*/ 122086 w 424813"/>
                  <a:gd name="connsiteY2-6" fmla="*/ 0 h 424814"/>
                  <a:gd name="connsiteX3-7" fmla="*/ 333373 w 424813"/>
                  <a:gd name="connsiteY3-8" fmla="*/ 0 h 424814"/>
                  <a:gd name="connsiteX4-9" fmla="*/ 424813 w 424813"/>
                  <a:gd name="connsiteY4-10" fmla="*/ 424814 h 424814"/>
                  <a:gd name="connsiteX0-11" fmla="*/ 0 w 333373"/>
                  <a:gd name="connsiteY0-12" fmla="*/ 333374 h 333374"/>
                  <a:gd name="connsiteX1-13" fmla="*/ 0 w 333373"/>
                  <a:gd name="connsiteY1-14" fmla="*/ 122086 h 333374"/>
                  <a:gd name="connsiteX2-15" fmla="*/ 122086 w 333373"/>
                  <a:gd name="connsiteY2-16" fmla="*/ 0 h 333374"/>
                  <a:gd name="connsiteX3-17" fmla="*/ 333373 w 333373"/>
                  <a:gd name="connsiteY3-18" fmla="*/ 0 h 3333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33373" h="333374">
                    <a:moveTo>
                      <a:pt x="0" y="333374"/>
                    </a:moveTo>
                    <a:lnTo>
                      <a:pt x="0" y="122086"/>
                    </a:lnTo>
                    <a:cubicBezTo>
                      <a:pt x="0" y="54660"/>
                      <a:pt x="54660" y="0"/>
                      <a:pt x="122086" y="0"/>
                    </a:cubicBezTo>
                    <a:lnTo>
                      <a:pt x="333373" y="0"/>
                    </a:lnTo>
                  </a:path>
                </a:pathLst>
              </a:custGeom>
              <a:gradFill flip="none" rotWithShape="1">
                <a:gsLst>
                  <a:gs pos="72000">
                    <a:schemeClr val="tx2">
                      <a:alpha val="0"/>
                    </a:schemeClr>
                  </a:gs>
                  <a:gs pos="100000">
                    <a:schemeClr val="tx2">
                      <a:alpha val="2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5875" cap="rnd">
                <a:solidFill>
                  <a:srgbClr val="FFC492"/>
                </a:solidFill>
                <a:round/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algn="ctr"/>
                <a:endParaRPr lang="en-US" altLang="zh-CN" sz="1200" dirty="0">
                  <a:gradFill>
                    <a:gsLst>
                      <a:gs pos="48000">
                        <a:srgbClr val="666666">
                          <a:lumMod val="75000"/>
                          <a:alpha val="27000"/>
                        </a:srgbClr>
                      </a:gs>
                      <a:gs pos="100000">
                        <a:srgbClr val="666666">
                          <a:lumMod val="60000"/>
                          <a:lumOff val="40000"/>
                          <a:alpha val="35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3A3813A1-AD4D-48F2-8D5A-87F78DF06714}"/>
                  </a:ext>
                </a:extLst>
              </p:cNvPr>
              <p:cNvSpPr/>
              <p:nvPr/>
            </p:nvSpPr>
            <p:spPr bwMode="auto">
              <a:xfrm flipV="1">
                <a:off x="929028" y="5863271"/>
                <a:ext cx="333373" cy="333374"/>
              </a:xfrm>
              <a:custGeom>
                <a:avLst/>
                <a:gdLst>
                  <a:gd name="connsiteX0" fmla="*/ 333373 w 424813"/>
                  <a:gd name="connsiteY0" fmla="*/ 333374 h 424814"/>
                  <a:gd name="connsiteX1" fmla="*/ 0 w 424813"/>
                  <a:gd name="connsiteY1" fmla="*/ 333374 h 424814"/>
                  <a:gd name="connsiteX2" fmla="*/ 0 w 424813"/>
                  <a:gd name="connsiteY2" fmla="*/ 122086 h 424814"/>
                  <a:gd name="connsiteX3" fmla="*/ 122086 w 424813"/>
                  <a:gd name="connsiteY3" fmla="*/ 0 h 424814"/>
                  <a:gd name="connsiteX4" fmla="*/ 333373 w 424813"/>
                  <a:gd name="connsiteY4" fmla="*/ 0 h 424814"/>
                  <a:gd name="connsiteX5" fmla="*/ 424813 w 424813"/>
                  <a:gd name="connsiteY5" fmla="*/ 424814 h 424814"/>
                  <a:gd name="connsiteX0-1" fmla="*/ 0 w 424813"/>
                  <a:gd name="connsiteY0-2" fmla="*/ 333374 h 424814"/>
                  <a:gd name="connsiteX1-3" fmla="*/ 0 w 424813"/>
                  <a:gd name="connsiteY1-4" fmla="*/ 122086 h 424814"/>
                  <a:gd name="connsiteX2-5" fmla="*/ 122086 w 424813"/>
                  <a:gd name="connsiteY2-6" fmla="*/ 0 h 424814"/>
                  <a:gd name="connsiteX3-7" fmla="*/ 333373 w 424813"/>
                  <a:gd name="connsiteY3-8" fmla="*/ 0 h 424814"/>
                  <a:gd name="connsiteX4-9" fmla="*/ 424813 w 424813"/>
                  <a:gd name="connsiteY4-10" fmla="*/ 424814 h 424814"/>
                  <a:gd name="connsiteX0-11" fmla="*/ 0 w 333373"/>
                  <a:gd name="connsiteY0-12" fmla="*/ 333374 h 333374"/>
                  <a:gd name="connsiteX1-13" fmla="*/ 0 w 333373"/>
                  <a:gd name="connsiteY1-14" fmla="*/ 122086 h 333374"/>
                  <a:gd name="connsiteX2-15" fmla="*/ 122086 w 333373"/>
                  <a:gd name="connsiteY2-16" fmla="*/ 0 h 333374"/>
                  <a:gd name="connsiteX3-17" fmla="*/ 333373 w 333373"/>
                  <a:gd name="connsiteY3-18" fmla="*/ 0 h 3333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33373" h="333374">
                    <a:moveTo>
                      <a:pt x="0" y="333374"/>
                    </a:moveTo>
                    <a:lnTo>
                      <a:pt x="0" y="122086"/>
                    </a:lnTo>
                    <a:cubicBezTo>
                      <a:pt x="0" y="54660"/>
                      <a:pt x="54660" y="0"/>
                      <a:pt x="122086" y="0"/>
                    </a:cubicBezTo>
                    <a:lnTo>
                      <a:pt x="333373" y="0"/>
                    </a:lnTo>
                  </a:path>
                </a:pathLst>
              </a:custGeom>
              <a:gradFill flip="none" rotWithShape="1">
                <a:gsLst>
                  <a:gs pos="72000">
                    <a:schemeClr val="tx2">
                      <a:alpha val="0"/>
                    </a:schemeClr>
                  </a:gs>
                  <a:gs pos="100000">
                    <a:schemeClr val="tx2">
                      <a:alpha val="2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5875" cap="rnd">
                <a:solidFill>
                  <a:srgbClr val="FFC492"/>
                </a:solidFill>
                <a:round/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algn="ctr"/>
                <a:endParaRPr lang="en-US" altLang="zh-CN" sz="1200" dirty="0">
                  <a:gradFill>
                    <a:gsLst>
                      <a:gs pos="48000">
                        <a:srgbClr val="666666">
                          <a:lumMod val="75000"/>
                          <a:alpha val="27000"/>
                        </a:srgbClr>
                      </a:gs>
                      <a:gs pos="100000">
                        <a:srgbClr val="666666">
                          <a:lumMod val="60000"/>
                          <a:lumOff val="40000"/>
                          <a:alpha val="35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E6A9C5B6-F048-4998-A9AD-E6D379A3A57B}"/>
                  </a:ext>
                </a:extLst>
              </p:cNvPr>
              <p:cNvSpPr/>
              <p:nvPr/>
            </p:nvSpPr>
            <p:spPr bwMode="auto">
              <a:xfrm flipH="1">
                <a:off x="8157964" y="1520825"/>
                <a:ext cx="333373" cy="333374"/>
              </a:xfrm>
              <a:custGeom>
                <a:avLst/>
                <a:gdLst>
                  <a:gd name="connsiteX0" fmla="*/ 333373 w 424813"/>
                  <a:gd name="connsiteY0" fmla="*/ 333374 h 424814"/>
                  <a:gd name="connsiteX1" fmla="*/ 0 w 424813"/>
                  <a:gd name="connsiteY1" fmla="*/ 333374 h 424814"/>
                  <a:gd name="connsiteX2" fmla="*/ 0 w 424813"/>
                  <a:gd name="connsiteY2" fmla="*/ 122086 h 424814"/>
                  <a:gd name="connsiteX3" fmla="*/ 122086 w 424813"/>
                  <a:gd name="connsiteY3" fmla="*/ 0 h 424814"/>
                  <a:gd name="connsiteX4" fmla="*/ 333373 w 424813"/>
                  <a:gd name="connsiteY4" fmla="*/ 0 h 424814"/>
                  <a:gd name="connsiteX5" fmla="*/ 424813 w 424813"/>
                  <a:gd name="connsiteY5" fmla="*/ 424814 h 424814"/>
                  <a:gd name="connsiteX0-1" fmla="*/ 0 w 424813"/>
                  <a:gd name="connsiteY0-2" fmla="*/ 333374 h 424814"/>
                  <a:gd name="connsiteX1-3" fmla="*/ 0 w 424813"/>
                  <a:gd name="connsiteY1-4" fmla="*/ 122086 h 424814"/>
                  <a:gd name="connsiteX2-5" fmla="*/ 122086 w 424813"/>
                  <a:gd name="connsiteY2-6" fmla="*/ 0 h 424814"/>
                  <a:gd name="connsiteX3-7" fmla="*/ 333373 w 424813"/>
                  <a:gd name="connsiteY3-8" fmla="*/ 0 h 424814"/>
                  <a:gd name="connsiteX4-9" fmla="*/ 424813 w 424813"/>
                  <a:gd name="connsiteY4-10" fmla="*/ 424814 h 424814"/>
                  <a:gd name="connsiteX0-11" fmla="*/ 0 w 333373"/>
                  <a:gd name="connsiteY0-12" fmla="*/ 333374 h 333374"/>
                  <a:gd name="connsiteX1-13" fmla="*/ 0 w 333373"/>
                  <a:gd name="connsiteY1-14" fmla="*/ 122086 h 333374"/>
                  <a:gd name="connsiteX2-15" fmla="*/ 122086 w 333373"/>
                  <a:gd name="connsiteY2-16" fmla="*/ 0 h 333374"/>
                  <a:gd name="connsiteX3-17" fmla="*/ 333373 w 333373"/>
                  <a:gd name="connsiteY3-18" fmla="*/ 0 h 3333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33373" h="333374">
                    <a:moveTo>
                      <a:pt x="0" y="333374"/>
                    </a:moveTo>
                    <a:lnTo>
                      <a:pt x="0" y="122086"/>
                    </a:lnTo>
                    <a:cubicBezTo>
                      <a:pt x="0" y="54660"/>
                      <a:pt x="54660" y="0"/>
                      <a:pt x="122086" y="0"/>
                    </a:cubicBezTo>
                    <a:lnTo>
                      <a:pt x="333373" y="0"/>
                    </a:lnTo>
                  </a:path>
                </a:pathLst>
              </a:custGeom>
              <a:gradFill flip="none" rotWithShape="1">
                <a:gsLst>
                  <a:gs pos="72000">
                    <a:schemeClr val="tx2">
                      <a:alpha val="0"/>
                    </a:schemeClr>
                  </a:gs>
                  <a:gs pos="100000">
                    <a:schemeClr val="tx2">
                      <a:alpha val="2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5875" cap="rnd">
                <a:solidFill>
                  <a:srgbClr val="FFC492"/>
                </a:solidFill>
                <a:round/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algn="ctr"/>
                <a:endParaRPr lang="en-US" altLang="zh-CN" sz="1200" dirty="0">
                  <a:gradFill>
                    <a:gsLst>
                      <a:gs pos="48000">
                        <a:srgbClr val="666666">
                          <a:lumMod val="75000"/>
                          <a:alpha val="27000"/>
                        </a:srgbClr>
                      </a:gs>
                      <a:gs pos="100000">
                        <a:srgbClr val="666666">
                          <a:lumMod val="60000"/>
                          <a:lumOff val="40000"/>
                          <a:alpha val="35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5A0D95A8-ECCC-4DD0-A73B-A536A72E9269}"/>
                  </a:ext>
                </a:extLst>
              </p:cNvPr>
              <p:cNvSpPr/>
              <p:nvPr/>
            </p:nvSpPr>
            <p:spPr bwMode="auto">
              <a:xfrm flipH="1" flipV="1">
                <a:off x="8157964" y="5863271"/>
                <a:ext cx="333373" cy="333374"/>
              </a:xfrm>
              <a:custGeom>
                <a:avLst/>
                <a:gdLst>
                  <a:gd name="connsiteX0" fmla="*/ 333373 w 424813"/>
                  <a:gd name="connsiteY0" fmla="*/ 333374 h 424814"/>
                  <a:gd name="connsiteX1" fmla="*/ 0 w 424813"/>
                  <a:gd name="connsiteY1" fmla="*/ 333374 h 424814"/>
                  <a:gd name="connsiteX2" fmla="*/ 0 w 424813"/>
                  <a:gd name="connsiteY2" fmla="*/ 122086 h 424814"/>
                  <a:gd name="connsiteX3" fmla="*/ 122086 w 424813"/>
                  <a:gd name="connsiteY3" fmla="*/ 0 h 424814"/>
                  <a:gd name="connsiteX4" fmla="*/ 333373 w 424813"/>
                  <a:gd name="connsiteY4" fmla="*/ 0 h 424814"/>
                  <a:gd name="connsiteX5" fmla="*/ 424813 w 424813"/>
                  <a:gd name="connsiteY5" fmla="*/ 424814 h 424814"/>
                  <a:gd name="connsiteX0-1" fmla="*/ 0 w 424813"/>
                  <a:gd name="connsiteY0-2" fmla="*/ 333374 h 424814"/>
                  <a:gd name="connsiteX1-3" fmla="*/ 0 w 424813"/>
                  <a:gd name="connsiteY1-4" fmla="*/ 122086 h 424814"/>
                  <a:gd name="connsiteX2-5" fmla="*/ 122086 w 424813"/>
                  <a:gd name="connsiteY2-6" fmla="*/ 0 h 424814"/>
                  <a:gd name="connsiteX3-7" fmla="*/ 333373 w 424813"/>
                  <a:gd name="connsiteY3-8" fmla="*/ 0 h 424814"/>
                  <a:gd name="connsiteX4-9" fmla="*/ 424813 w 424813"/>
                  <a:gd name="connsiteY4-10" fmla="*/ 424814 h 424814"/>
                  <a:gd name="connsiteX0-11" fmla="*/ 0 w 333373"/>
                  <a:gd name="connsiteY0-12" fmla="*/ 333374 h 333374"/>
                  <a:gd name="connsiteX1-13" fmla="*/ 0 w 333373"/>
                  <a:gd name="connsiteY1-14" fmla="*/ 122086 h 333374"/>
                  <a:gd name="connsiteX2-15" fmla="*/ 122086 w 333373"/>
                  <a:gd name="connsiteY2-16" fmla="*/ 0 h 333374"/>
                  <a:gd name="connsiteX3-17" fmla="*/ 333373 w 333373"/>
                  <a:gd name="connsiteY3-18" fmla="*/ 0 h 3333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33373" h="333374">
                    <a:moveTo>
                      <a:pt x="0" y="333374"/>
                    </a:moveTo>
                    <a:lnTo>
                      <a:pt x="0" y="122086"/>
                    </a:lnTo>
                    <a:cubicBezTo>
                      <a:pt x="0" y="54660"/>
                      <a:pt x="54660" y="0"/>
                      <a:pt x="122086" y="0"/>
                    </a:cubicBezTo>
                    <a:lnTo>
                      <a:pt x="333373" y="0"/>
                    </a:lnTo>
                  </a:path>
                </a:pathLst>
              </a:custGeom>
              <a:gradFill flip="none" rotWithShape="1">
                <a:gsLst>
                  <a:gs pos="72000">
                    <a:schemeClr val="tx2">
                      <a:alpha val="0"/>
                    </a:schemeClr>
                  </a:gs>
                  <a:gs pos="100000">
                    <a:schemeClr val="tx2">
                      <a:alpha val="2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5875" cap="rnd">
                <a:solidFill>
                  <a:srgbClr val="FFC492"/>
                </a:solidFill>
                <a:round/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algn="ctr"/>
                <a:endParaRPr lang="en-US" altLang="zh-CN" sz="1200" dirty="0">
                  <a:gradFill>
                    <a:gsLst>
                      <a:gs pos="48000">
                        <a:srgbClr val="666666">
                          <a:lumMod val="75000"/>
                          <a:alpha val="27000"/>
                        </a:srgbClr>
                      </a:gs>
                      <a:gs pos="100000">
                        <a:srgbClr val="666666">
                          <a:lumMod val="60000"/>
                          <a:lumOff val="40000"/>
                          <a:alpha val="35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81B3F18A-C4E0-437E-BA23-ABD770CFB2DE}"/>
                </a:ext>
              </a:extLst>
            </p:cNvPr>
            <p:cNvGrpSpPr/>
            <p:nvPr/>
          </p:nvGrpSpPr>
          <p:grpSpPr>
            <a:xfrm>
              <a:off x="1492290" y="1734394"/>
              <a:ext cx="6439899" cy="4297933"/>
              <a:chOff x="1286344" y="1734394"/>
              <a:chExt cx="6439899" cy="4297933"/>
            </a:xfrm>
          </p:grpSpPr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C94B2700-1658-4C2A-A6F0-97A3A73DF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6344" y="1734394"/>
                <a:ext cx="6439899" cy="4297933"/>
              </a:xfrm>
              <a:prstGeom prst="roundRect">
                <a:avLst>
                  <a:gd name="adj" fmla="val 1991"/>
                </a:avLst>
              </a:prstGeom>
            </p:spPr>
          </p:pic>
          <p:sp>
            <p:nvSpPr>
              <p:cNvPr id="53" name="圆角矩形 60">
                <a:extLst>
                  <a:ext uri="{FF2B5EF4-FFF2-40B4-BE49-F238E27FC236}">
                    <a16:creationId xmlns:a16="http://schemas.microsoft.com/office/drawing/2014/main" id="{B6BEE5BD-C37E-4187-8D8D-CC9D9CAB8B69}"/>
                  </a:ext>
                </a:extLst>
              </p:cNvPr>
              <p:cNvSpPr/>
              <p:nvPr/>
            </p:nvSpPr>
            <p:spPr>
              <a:xfrm>
                <a:off x="1286344" y="1734394"/>
                <a:ext cx="6439898" cy="4297933"/>
              </a:xfrm>
              <a:prstGeom prst="roundRect">
                <a:avLst>
                  <a:gd name="adj" fmla="val 2329"/>
                </a:avLst>
              </a:prstGeom>
              <a:solidFill>
                <a:schemeClr val="tx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666666"/>
                  </a:solidFill>
                </a:endParaRPr>
              </a:p>
            </p:txBody>
          </p:sp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E3236640-33E5-4DE5-BFDE-BE8BB8BD2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3312" y="2140932"/>
                <a:ext cx="415171" cy="437620"/>
              </a:xfrm>
              <a:prstGeom prst="rect">
                <a:avLst/>
              </a:prstGeom>
            </p:spPr>
          </p:pic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719B019-5D9C-482F-8718-A0E8C7E1260D}"/>
                  </a:ext>
                </a:extLst>
              </p:cNvPr>
              <p:cNvGrpSpPr/>
              <p:nvPr/>
            </p:nvGrpSpPr>
            <p:grpSpPr>
              <a:xfrm rot="2526962">
                <a:off x="2635552" y="2427267"/>
                <a:ext cx="210389" cy="349618"/>
                <a:chOff x="9637854" y="2834886"/>
                <a:chExt cx="337361" cy="553829"/>
              </a:xfrm>
            </p:grpSpPr>
            <p:sp>
              <p:nvSpPr>
                <p:cNvPr id="57" name="Freeform 86">
                  <a:extLst>
                    <a:ext uri="{FF2B5EF4-FFF2-40B4-BE49-F238E27FC236}">
                      <a16:creationId xmlns:a16="http://schemas.microsoft.com/office/drawing/2014/main" id="{7D545677-8184-4BA4-8D3E-16C2AC889DA0}"/>
                    </a:ext>
                  </a:extLst>
                </p:cNvPr>
                <p:cNvSpPr/>
                <p:nvPr/>
              </p:nvSpPr>
              <p:spPr bwMode="auto">
                <a:xfrm>
                  <a:off x="9637854" y="2973343"/>
                  <a:ext cx="93309" cy="276915"/>
                </a:xfrm>
                <a:custGeom>
                  <a:avLst/>
                  <a:gdLst>
                    <a:gd name="T0" fmla="*/ 10 w 23"/>
                    <a:gd name="T1" fmla="*/ 2 h 69"/>
                    <a:gd name="T2" fmla="*/ 2 w 23"/>
                    <a:gd name="T3" fmla="*/ 2 h 69"/>
                    <a:gd name="T4" fmla="*/ 2 w 23"/>
                    <a:gd name="T5" fmla="*/ 10 h 69"/>
                    <a:gd name="T6" fmla="*/ 12 w 23"/>
                    <a:gd name="T7" fmla="*/ 35 h 69"/>
                    <a:gd name="T8" fmla="*/ 2 w 23"/>
                    <a:gd name="T9" fmla="*/ 60 h 69"/>
                    <a:gd name="T10" fmla="*/ 2 w 23"/>
                    <a:gd name="T11" fmla="*/ 67 h 69"/>
                    <a:gd name="T12" fmla="*/ 6 w 23"/>
                    <a:gd name="T13" fmla="*/ 69 h 69"/>
                    <a:gd name="T14" fmla="*/ 10 w 23"/>
                    <a:gd name="T15" fmla="*/ 67 h 69"/>
                    <a:gd name="T16" fmla="*/ 23 w 23"/>
                    <a:gd name="T17" fmla="*/ 35 h 69"/>
                    <a:gd name="T18" fmla="*/ 10 w 23"/>
                    <a:gd name="T1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69">
                      <a:moveTo>
                        <a:pt x="10" y="2"/>
                      </a:moveTo>
                      <a:cubicBezTo>
                        <a:pt x="7" y="0"/>
                        <a:pt x="4" y="0"/>
                        <a:pt x="2" y="2"/>
                      </a:cubicBezTo>
                      <a:cubicBezTo>
                        <a:pt x="0" y="4"/>
                        <a:pt x="0" y="8"/>
                        <a:pt x="2" y="10"/>
                      </a:cubicBezTo>
                      <a:cubicBezTo>
                        <a:pt x="9" y="17"/>
                        <a:pt x="12" y="26"/>
                        <a:pt x="12" y="35"/>
                      </a:cubicBezTo>
                      <a:cubicBezTo>
                        <a:pt x="12" y="44"/>
                        <a:pt x="9" y="53"/>
                        <a:pt x="2" y="60"/>
                      </a:cubicBezTo>
                      <a:cubicBezTo>
                        <a:pt x="0" y="62"/>
                        <a:pt x="0" y="65"/>
                        <a:pt x="2" y="67"/>
                      </a:cubicBezTo>
                      <a:cubicBezTo>
                        <a:pt x="3" y="68"/>
                        <a:pt x="4" y="69"/>
                        <a:pt x="6" y="69"/>
                      </a:cubicBezTo>
                      <a:cubicBezTo>
                        <a:pt x="7" y="69"/>
                        <a:pt x="9" y="68"/>
                        <a:pt x="10" y="67"/>
                      </a:cubicBezTo>
                      <a:cubicBezTo>
                        <a:pt x="19" y="58"/>
                        <a:pt x="23" y="47"/>
                        <a:pt x="23" y="35"/>
                      </a:cubicBezTo>
                      <a:cubicBezTo>
                        <a:pt x="23" y="23"/>
                        <a:pt x="19" y="11"/>
                        <a:pt x="10" y="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87">
                  <a:extLst>
                    <a:ext uri="{FF2B5EF4-FFF2-40B4-BE49-F238E27FC236}">
                      <a16:creationId xmlns:a16="http://schemas.microsoft.com/office/drawing/2014/main" id="{E316004B-BE23-413C-8F81-98391441DE53}"/>
                    </a:ext>
                  </a:extLst>
                </p:cNvPr>
                <p:cNvSpPr/>
                <p:nvPr/>
              </p:nvSpPr>
              <p:spPr bwMode="auto">
                <a:xfrm>
                  <a:off x="9730940" y="2904115"/>
                  <a:ext cx="123409" cy="412363"/>
                </a:xfrm>
                <a:custGeom>
                  <a:avLst/>
                  <a:gdLst>
                    <a:gd name="T0" fmla="*/ 10 w 31"/>
                    <a:gd name="T1" fmla="*/ 2 h 103"/>
                    <a:gd name="T2" fmla="*/ 3 w 31"/>
                    <a:gd name="T3" fmla="*/ 2 h 103"/>
                    <a:gd name="T4" fmla="*/ 3 w 31"/>
                    <a:gd name="T5" fmla="*/ 10 h 103"/>
                    <a:gd name="T6" fmla="*/ 20 w 31"/>
                    <a:gd name="T7" fmla="*/ 52 h 103"/>
                    <a:gd name="T8" fmla="*/ 3 w 31"/>
                    <a:gd name="T9" fmla="*/ 94 h 103"/>
                    <a:gd name="T10" fmla="*/ 3 w 31"/>
                    <a:gd name="T11" fmla="*/ 102 h 103"/>
                    <a:gd name="T12" fmla="*/ 6 w 31"/>
                    <a:gd name="T13" fmla="*/ 103 h 103"/>
                    <a:gd name="T14" fmla="*/ 10 w 31"/>
                    <a:gd name="T15" fmla="*/ 102 h 103"/>
                    <a:gd name="T16" fmla="*/ 31 w 31"/>
                    <a:gd name="T17" fmla="*/ 52 h 103"/>
                    <a:gd name="T18" fmla="*/ 10 w 31"/>
                    <a:gd name="T19" fmla="*/ 2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103">
                      <a:moveTo>
                        <a:pt x="10" y="2"/>
                      </a:move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0"/>
                      </a:cubicBezTo>
                      <a:cubicBezTo>
                        <a:pt x="14" y="21"/>
                        <a:pt x="20" y="37"/>
                        <a:pt x="20" y="52"/>
                      </a:cubicBezTo>
                      <a:cubicBezTo>
                        <a:pt x="20" y="67"/>
                        <a:pt x="14" y="82"/>
                        <a:pt x="3" y="94"/>
                      </a:cubicBezTo>
                      <a:cubicBezTo>
                        <a:pt x="0" y="96"/>
                        <a:pt x="0" y="100"/>
                        <a:pt x="3" y="102"/>
                      </a:cubicBezTo>
                      <a:cubicBezTo>
                        <a:pt x="4" y="103"/>
                        <a:pt x="5" y="103"/>
                        <a:pt x="6" y="103"/>
                      </a:cubicBezTo>
                      <a:cubicBezTo>
                        <a:pt x="8" y="103"/>
                        <a:pt x="9" y="103"/>
                        <a:pt x="10" y="102"/>
                      </a:cubicBezTo>
                      <a:cubicBezTo>
                        <a:pt x="24" y="88"/>
                        <a:pt x="31" y="70"/>
                        <a:pt x="31" y="52"/>
                      </a:cubicBezTo>
                      <a:cubicBezTo>
                        <a:pt x="31" y="34"/>
                        <a:pt x="24" y="16"/>
                        <a:pt x="10" y="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88">
                  <a:extLst>
                    <a:ext uri="{FF2B5EF4-FFF2-40B4-BE49-F238E27FC236}">
                      <a16:creationId xmlns:a16="http://schemas.microsoft.com/office/drawing/2014/main" id="{18FD7D68-1F9C-4118-851A-5801C8016656}"/>
                    </a:ext>
                  </a:extLst>
                </p:cNvPr>
                <p:cNvSpPr/>
                <p:nvPr/>
              </p:nvSpPr>
              <p:spPr bwMode="auto">
                <a:xfrm>
                  <a:off x="9824718" y="2834886"/>
                  <a:ext cx="150497" cy="553829"/>
                </a:xfrm>
                <a:custGeom>
                  <a:avLst/>
                  <a:gdLst>
                    <a:gd name="T0" fmla="*/ 10 w 38"/>
                    <a:gd name="T1" fmla="*/ 2 h 138"/>
                    <a:gd name="T2" fmla="*/ 2 w 38"/>
                    <a:gd name="T3" fmla="*/ 2 h 138"/>
                    <a:gd name="T4" fmla="*/ 2 w 38"/>
                    <a:gd name="T5" fmla="*/ 9 h 138"/>
                    <a:gd name="T6" fmla="*/ 27 w 38"/>
                    <a:gd name="T7" fmla="*/ 69 h 138"/>
                    <a:gd name="T8" fmla="*/ 2 w 38"/>
                    <a:gd name="T9" fmla="*/ 128 h 138"/>
                    <a:gd name="T10" fmla="*/ 2 w 38"/>
                    <a:gd name="T11" fmla="*/ 136 h 138"/>
                    <a:gd name="T12" fmla="*/ 6 w 38"/>
                    <a:gd name="T13" fmla="*/ 138 h 138"/>
                    <a:gd name="T14" fmla="*/ 10 w 38"/>
                    <a:gd name="T15" fmla="*/ 136 h 138"/>
                    <a:gd name="T16" fmla="*/ 38 w 38"/>
                    <a:gd name="T17" fmla="*/ 69 h 138"/>
                    <a:gd name="T18" fmla="*/ 10 w 38"/>
                    <a:gd name="T19" fmla="*/ 2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138">
                      <a:moveTo>
                        <a:pt x="10" y="2"/>
                      </a:moveTo>
                      <a:cubicBezTo>
                        <a:pt x="8" y="0"/>
                        <a:pt x="5" y="0"/>
                        <a:pt x="2" y="2"/>
                      </a:cubicBezTo>
                      <a:cubicBezTo>
                        <a:pt x="0" y="4"/>
                        <a:pt x="0" y="7"/>
                        <a:pt x="2" y="9"/>
                      </a:cubicBezTo>
                      <a:cubicBezTo>
                        <a:pt x="19" y="26"/>
                        <a:pt x="27" y="47"/>
                        <a:pt x="27" y="69"/>
                      </a:cubicBezTo>
                      <a:cubicBezTo>
                        <a:pt x="27" y="90"/>
                        <a:pt x="19" y="112"/>
                        <a:pt x="2" y="128"/>
                      </a:cubicBezTo>
                      <a:cubicBezTo>
                        <a:pt x="0" y="130"/>
                        <a:pt x="0" y="134"/>
                        <a:pt x="2" y="136"/>
                      </a:cubicBezTo>
                      <a:cubicBezTo>
                        <a:pt x="4" y="137"/>
                        <a:pt x="5" y="138"/>
                        <a:pt x="6" y="138"/>
                      </a:cubicBezTo>
                      <a:cubicBezTo>
                        <a:pt x="8" y="138"/>
                        <a:pt x="9" y="137"/>
                        <a:pt x="10" y="136"/>
                      </a:cubicBezTo>
                      <a:cubicBezTo>
                        <a:pt x="29" y="117"/>
                        <a:pt x="38" y="93"/>
                        <a:pt x="38" y="69"/>
                      </a:cubicBezTo>
                      <a:cubicBezTo>
                        <a:pt x="38" y="45"/>
                        <a:pt x="29" y="20"/>
                        <a:pt x="10" y="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6" name="文本框 56">
                <a:extLst>
                  <a:ext uri="{FF2B5EF4-FFF2-40B4-BE49-F238E27FC236}">
                    <a16:creationId xmlns:a16="http://schemas.microsoft.com/office/drawing/2014/main" id="{76207053-4DD4-41EA-8616-3A71FE78363E}"/>
                  </a:ext>
                </a:extLst>
              </p:cNvPr>
              <p:cNvSpPr txBox="1"/>
              <p:nvPr/>
            </p:nvSpPr>
            <p:spPr>
              <a:xfrm>
                <a:off x="1811373" y="1810334"/>
                <a:ext cx="115904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 defTabSz="704215">
                  <a:defRPr/>
                </a:pPr>
                <a:r>
                  <a:rPr lang="en-US" altLang="zh-CN" sz="1600" b="1" kern="0" dirty="0">
                    <a:solidFill>
                      <a:srgbClr val="FFC492"/>
                    </a:solidFill>
                    <a:cs typeface="+mn-ea"/>
                    <a:sym typeface="+mn-lt"/>
                  </a:rPr>
                  <a:t>AP761</a:t>
                </a: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9B8BDA-45E6-4B76-86F1-81EEC0C7528F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6323F797-CE5A-4FE4-850E-C72EF30AD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4CBD68F8-1211-4120-85D6-11BF8EFEAD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885AC83-27D3-4998-98EF-D1E4D582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2" name="图片 61">
            <a:extLst>
              <a:ext uri="{FF2B5EF4-FFF2-40B4-BE49-F238E27FC236}">
                <a16:creationId xmlns:a16="http://schemas.microsoft.com/office/drawing/2014/main" id="{33178C2D-B1DB-49A9-A11E-656D48FB8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3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65765"/>
            <a:ext cx="1072673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200" b="1" dirty="0">
                <a:solidFill>
                  <a:srgbClr val="FFFFFF"/>
                </a:solidFill>
                <a:latin typeface="Arial" panose="020B0604020202020204"/>
                <a:ea typeface="微软雅黑"/>
              </a:rPr>
              <a:t>High Reliability Multi-function Gateway AR720</a:t>
            </a:r>
            <a:r>
              <a:rPr lang="zh-CN" altLang="en-US" sz="2200" b="1" dirty="0">
                <a:solidFill>
                  <a:srgbClr val="FFFFFF"/>
                </a:solidFill>
                <a:latin typeface="Arial" panose="020B0604020202020204"/>
                <a:ea typeface="微软雅黑"/>
              </a:rPr>
              <a:t>：</a:t>
            </a:r>
            <a:r>
              <a:rPr lang="en-US" altLang="zh-CN" sz="2200" b="1" dirty="0">
                <a:solidFill>
                  <a:srgbClr val="FFFFFF"/>
                </a:solidFill>
                <a:latin typeface="Arial" panose="020B0604020202020204"/>
                <a:ea typeface="微软雅黑"/>
              </a:rPr>
              <a:t> </a:t>
            </a:r>
            <a:r>
              <a:rPr lang="en-US" altLang="zh-CN" sz="2200" b="1" dirty="0">
                <a:solidFill>
                  <a:srgbClr val="FFFFFF"/>
                </a:solidFill>
              </a:rPr>
              <a:t>All-in-one gateway</a:t>
            </a:r>
            <a:endParaRPr lang="zh-CN" altLang="en-US" sz="2200" b="1" dirty="0">
              <a:solidFill>
                <a:srgbClr val="FFFFFF"/>
              </a:solidFill>
              <a:latin typeface="Arial" panose="020B0604020202020204"/>
              <a:ea typeface="微软雅黑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08EB380-7F35-42AB-8CF1-6B981AA91471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zh-CN" altLang="en-US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8976782" y="1609513"/>
              <a:ext cx="2275418" cy="31418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04215">
                <a:lnSpc>
                  <a:spcPts val="2650"/>
                </a:lnSpc>
                <a:defRPr/>
              </a:pPr>
              <a:r>
                <a:rPr lang="en-US" altLang="zh-CN" b="1" dirty="0">
                  <a:solidFill>
                    <a:schemeClr val="tx2"/>
                  </a:solidFill>
                  <a:cs typeface="+mn-ea"/>
                  <a:sym typeface="+mn-lt"/>
                </a:rPr>
                <a:t>AR720</a:t>
              </a:r>
              <a:endParaRPr lang="zh-CN" altLang="en-US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144318" y="2563673"/>
              <a:ext cx="199368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2438400">
                <a:defRPr/>
              </a:pPr>
              <a:r>
                <a:rPr lang="zh-CN" altLang="en-US" sz="1000" b="1" dirty="0">
                  <a:solidFill>
                    <a:srgbClr val="FFC492"/>
                  </a:solidFill>
                </a:rPr>
                <a:t>* </a:t>
              </a:r>
              <a:r>
                <a:rPr lang="en-US" altLang="zh-CN" sz="1000" dirty="0">
                  <a:solidFill>
                    <a:srgbClr val="FFFFFF"/>
                  </a:solidFill>
                </a:rPr>
                <a:t>Suitable for enterprise office, stores, budget hotels, and more</a:t>
              </a:r>
              <a:endParaRPr lang="zh-CN" alt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60" name="组合 59"/>
            <p:cNvGrpSpPr>
              <a:grpSpLocks noChangeAspect="1"/>
            </p:cNvGrpSpPr>
            <p:nvPr/>
          </p:nvGrpSpPr>
          <p:grpSpPr>
            <a:xfrm>
              <a:off x="928970" y="1710057"/>
              <a:ext cx="7261193" cy="4291200"/>
              <a:chOff x="1893" y="-19904"/>
              <a:chExt cx="11629209" cy="6872597"/>
            </a:xfrm>
          </p:grpSpPr>
          <p:sp>
            <p:nvSpPr>
              <p:cNvPr id="85" name="圆角矩形 84"/>
              <p:cNvSpPr>
                <a:spLocks noChangeAspect="1"/>
              </p:cNvSpPr>
              <p:nvPr/>
            </p:nvSpPr>
            <p:spPr>
              <a:xfrm>
                <a:off x="1893" y="-19904"/>
                <a:ext cx="11629209" cy="6872597"/>
              </a:xfrm>
              <a:prstGeom prst="roundRect">
                <a:avLst>
                  <a:gd name="adj" fmla="val 2395"/>
                </a:avLst>
              </a:prstGeom>
              <a:blipFill dpi="0" rotWithShape="1">
                <a:blip r:embed="rId3"/>
                <a:srcRect/>
                <a:stretch>
                  <a:fillRect l="1" t="-8881" r="-4823" b="-885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dk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2700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3879" y="2863557"/>
                <a:ext cx="304523" cy="890584"/>
              </a:xfrm>
              <a:prstGeom prst="rect">
                <a:avLst/>
              </a:prstGeom>
            </p:spPr>
          </p:pic>
        </p:grpSp>
        <p:sp>
          <p:nvSpPr>
            <p:cNvPr id="61" name="圆角矩形 60"/>
            <p:cNvSpPr/>
            <p:nvPr/>
          </p:nvSpPr>
          <p:spPr>
            <a:xfrm>
              <a:off x="928968" y="1709994"/>
              <a:ext cx="7261194" cy="4291263"/>
            </a:xfrm>
            <a:prstGeom prst="roundRect">
              <a:avLst>
                <a:gd name="adj" fmla="val 2329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666666"/>
                </a:solidFill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 rot="8448438">
              <a:off x="3396873" y="4239280"/>
              <a:ext cx="210389" cy="349618"/>
              <a:chOff x="9637854" y="2834886"/>
              <a:chExt cx="337361" cy="553829"/>
            </a:xfrm>
          </p:grpSpPr>
          <p:sp>
            <p:nvSpPr>
              <p:cNvPr id="96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cxnSp>
          <p:nvCxnSpPr>
            <p:cNvPr id="121" name="肘形连接符 120"/>
            <p:cNvCxnSpPr>
              <a:cxnSpLocks/>
              <a:stCxn id="66" idx="0"/>
            </p:cNvCxnSpPr>
            <p:nvPr/>
          </p:nvCxnSpPr>
          <p:spPr>
            <a:xfrm rot="5400000" flipH="1" flipV="1">
              <a:off x="3607707" y="819913"/>
              <a:ext cx="1441287" cy="4622419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cxnSp>
          <p:nvCxnSpPr>
            <p:cNvPr id="122" name="肘形连接符 121"/>
            <p:cNvCxnSpPr>
              <a:cxnSpLocks/>
              <a:endCxn id="70" idx="0"/>
            </p:cNvCxnSpPr>
            <p:nvPr/>
          </p:nvCxnSpPr>
          <p:spPr>
            <a:xfrm>
              <a:off x="2554874" y="3977834"/>
              <a:ext cx="1151789" cy="90949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sp>
          <p:nvSpPr>
            <p:cNvPr id="72" name="文本框 56"/>
            <p:cNvSpPr txBox="1"/>
            <p:nvPr/>
          </p:nvSpPr>
          <p:spPr>
            <a:xfrm>
              <a:off x="1396930" y="4709570"/>
              <a:ext cx="123621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04215">
                <a:defRPr/>
              </a:pPr>
              <a:r>
                <a:rPr lang="en-US" altLang="zh-CN" sz="1600" b="1" kern="0" dirty="0">
                  <a:solidFill>
                    <a:srgbClr val="FFC492"/>
                  </a:solidFill>
                  <a:cs typeface="+mn-ea"/>
                  <a:sym typeface="+mn-lt"/>
                </a:rPr>
                <a:t>AR720</a:t>
              </a: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5"/>
            <a:srcRect r="29862"/>
            <a:stretch>
              <a:fillRect/>
            </a:stretch>
          </p:blipFill>
          <p:spPr>
            <a:xfrm>
              <a:off x="3527268" y="4068783"/>
              <a:ext cx="358790" cy="287900"/>
            </a:xfrm>
            <a:prstGeom prst="rect">
              <a:avLst/>
            </a:prstGeom>
            <a:effectLst/>
          </p:spPr>
        </p:pic>
        <p:grpSp>
          <p:nvGrpSpPr>
            <p:cNvPr id="51" name="组合 50"/>
            <p:cNvGrpSpPr/>
            <p:nvPr/>
          </p:nvGrpSpPr>
          <p:grpSpPr>
            <a:xfrm rot="5400000">
              <a:off x="6525698" y="2565100"/>
              <a:ext cx="210389" cy="349618"/>
              <a:chOff x="9637854" y="2834886"/>
              <a:chExt cx="337361" cy="553829"/>
            </a:xfrm>
          </p:grpSpPr>
          <p:sp>
            <p:nvSpPr>
              <p:cNvPr id="52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2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389255" y="2410475"/>
              <a:ext cx="481792" cy="170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A973AD1C-40C7-4685-BD54-889C77ECA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6850" y="3851765"/>
              <a:ext cx="1120581" cy="209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B71B454-A99D-477C-9202-80074C51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829" y="2081961"/>
              <a:ext cx="1898175" cy="323453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39BA2350-8D2A-4E77-B096-FEF65B5DA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680" y="4444277"/>
              <a:ext cx="1196720" cy="203924"/>
            </a:xfrm>
            <a:prstGeom prst="rect">
              <a:avLst/>
            </a:prstGeom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FAC23D4-F16E-4958-8749-EDAB0FC93DD1}"/>
                </a:ext>
              </a:extLst>
            </p:cNvPr>
            <p:cNvCxnSpPr>
              <a:cxnSpLocks/>
              <a:stCxn id="66" idx="2"/>
              <a:endCxn id="63" idx="0"/>
            </p:cNvCxnSpPr>
            <p:nvPr/>
          </p:nvCxnSpPr>
          <p:spPr>
            <a:xfrm flipH="1">
              <a:off x="2015040" y="4060847"/>
              <a:ext cx="2101" cy="383430"/>
            </a:xfrm>
            <a:prstGeom prst="line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A048D4D5-0684-4F40-801A-70BFE2EACB04}"/>
                </a:ext>
              </a:extLst>
            </p:cNvPr>
            <p:cNvSpPr/>
            <p:nvPr/>
          </p:nvSpPr>
          <p:spPr>
            <a:xfrm>
              <a:off x="8976782" y="4374554"/>
              <a:ext cx="2275418" cy="15228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393643F1-D17A-479F-88F3-2433B2CD513C}"/>
                </a:ext>
              </a:extLst>
            </p:cNvPr>
            <p:cNvSpPr/>
            <p:nvPr/>
          </p:nvSpPr>
          <p:spPr>
            <a:xfrm>
              <a:off x="8976782" y="3216297"/>
              <a:ext cx="2275418" cy="10368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67" name="Rectangle 82">
              <a:extLst>
                <a:ext uri="{FF2B5EF4-FFF2-40B4-BE49-F238E27FC236}">
                  <a16:creationId xmlns:a16="http://schemas.microsoft.com/office/drawing/2014/main" id="{284F29CF-6D6B-498A-9178-26050FFD89AE}"/>
                </a:ext>
              </a:extLst>
            </p:cNvPr>
            <p:cNvSpPr/>
            <p:nvPr/>
          </p:nvSpPr>
          <p:spPr>
            <a:xfrm>
              <a:off x="9248562" y="4700963"/>
              <a:ext cx="1731858" cy="869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100" b="1" dirty="0">
                  <a:solidFill>
                    <a:srgbClr val="FFC492"/>
                  </a:solidFill>
                </a:rPr>
                <a:t>Outstanding performance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Supports automatic failover and load balancing for links of multiple ISPs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All-in-one gateway for routing, switching, VPN, AV, IPS function, 1U device saves rack space</a:t>
              </a:r>
            </a:p>
          </p:txBody>
        </p:sp>
        <p:sp>
          <p:nvSpPr>
            <p:cNvPr id="68" name="Rectangle 82">
              <a:extLst>
                <a:ext uri="{FF2B5EF4-FFF2-40B4-BE49-F238E27FC236}">
                  <a16:creationId xmlns:a16="http://schemas.microsoft.com/office/drawing/2014/main" id="{086C87C8-4459-4034-9402-44B49C71C41E}"/>
                </a:ext>
              </a:extLst>
            </p:cNvPr>
            <p:cNvSpPr/>
            <p:nvPr/>
          </p:nvSpPr>
          <p:spPr>
            <a:xfrm>
              <a:off x="9144318" y="3468616"/>
              <a:ext cx="1940346" cy="5447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Key service assurance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rgbClr val="FFFFFF"/>
                  </a:solidFill>
                </a:rPr>
                <a:t>Key service assurance, such as video conference</a:t>
              </a:r>
              <a:endParaRPr lang="zh-CN" altLang="en-US" sz="800" dirty="0">
                <a:solidFill>
                  <a:srgbClr val="FFFFFF"/>
                </a:solidFill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4EFA13D-5EDD-464C-A803-34B918B73C40}"/>
                </a:ext>
              </a:extLst>
            </p:cNvPr>
            <p:cNvGrpSpPr/>
            <p:nvPr/>
          </p:nvGrpSpPr>
          <p:grpSpPr>
            <a:xfrm flipH="1">
              <a:off x="10625138" y="3216297"/>
              <a:ext cx="627062" cy="627062"/>
              <a:chOff x="8976782" y="3216297"/>
              <a:chExt cx="627062" cy="627062"/>
            </a:xfrm>
          </p:grpSpPr>
          <p:sp>
            <p:nvSpPr>
              <p:cNvPr id="71" name="斜纹 70">
                <a:extLst>
                  <a:ext uri="{FF2B5EF4-FFF2-40B4-BE49-F238E27FC236}">
                    <a16:creationId xmlns:a16="http://schemas.microsoft.com/office/drawing/2014/main" id="{18956271-06EC-4787-AA5C-E5E8B75C8BB3}"/>
                  </a:ext>
                </a:extLst>
              </p:cNvPr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文本框 34">
                <a:extLst>
                  <a:ext uri="{FF2B5EF4-FFF2-40B4-BE49-F238E27FC236}">
                    <a16:creationId xmlns:a16="http://schemas.microsoft.com/office/drawing/2014/main" id="{DCAE00DA-729B-42D9-BCB6-DFC862F5D9F8}"/>
                  </a:ext>
                </a:extLst>
              </p:cNvPr>
              <p:cNvSpPr txBox="1"/>
              <p:nvPr/>
            </p:nvSpPr>
            <p:spPr>
              <a:xfrm rot="18872475">
                <a:off x="8980496" y="3366060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753A282C-3FE1-4C2C-AFFF-F24500D15900}"/>
                </a:ext>
              </a:extLst>
            </p:cNvPr>
            <p:cNvGrpSpPr/>
            <p:nvPr/>
          </p:nvGrpSpPr>
          <p:grpSpPr>
            <a:xfrm flipH="1">
              <a:off x="10614832" y="4375145"/>
              <a:ext cx="627062" cy="627062"/>
              <a:chOff x="8976782" y="3216297"/>
              <a:chExt cx="627062" cy="627062"/>
            </a:xfrm>
          </p:grpSpPr>
          <p:sp>
            <p:nvSpPr>
              <p:cNvPr id="76" name="斜纹 75">
                <a:extLst>
                  <a:ext uri="{FF2B5EF4-FFF2-40B4-BE49-F238E27FC236}">
                    <a16:creationId xmlns:a16="http://schemas.microsoft.com/office/drawing/2014/main" id="{A6D4E0DB-AF75-4CA9-A0FB-A1F1DC1BB3F5}"/>
                  </a:ext>
                </a:extLst>
              </p:cNvPr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文本框 34">
                <a:extLst>
                  <a:ext uri="{FF2B5EF4-FFF2-40B4-BE49-F238E27FC236}">
                    <a16:creationId xmlns:a16="http://schemas.microsoft.com/office/drawing/2014/main" id="{ADA5A569-82FC-4C59-8559-84FF36A908F6}"/>
                  </a:ext>
                </a:extLst>
              </p:cNvPr>
              <p:cNvSpPr txBox="1"/>
              <p:nvPr/>
            </p:nvSpPr>
            <p:spPr>
              <a:xfrm rot="18872475">
                <a:off x="8980496" y="3366060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Partner Benefit</a:t>
                </a:r>
              </a:p>
            </p:txBody>
          </p:sp>
        </p:grp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3FC682A3-D028-4BEB-BFE6-22ACA40FAA12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5A220946-7246-41E0-B804-BA9E7BBE2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FD5B630D-D003-4719-8D5E-A5DEF3A9C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">
              <a:hlinkClick r:id="rId10" action="ppaction://hlinksldjump"/>
              <a:extLst>
                <a:ext uri="{FF2B5EF4-FFF2-40B4-BE49-F238E27FC236}">
                  <a16:creationId xmlns:a16="http://schemas.microsoft.com/office/drawing/2014/main" id="{A270A30D-EAAE-409E-88FC-BDDCD76A0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88" name="图片 87">
            <a:extLst>
              <a:ext uri="{FF2B5EF4-FFF2-40B4-BE49-F238E27FC236}">
                <a16:creationId xmlns:a16="http://schemas.microsoft.com/office/drawing/2014/main" id="{156C5EBF-43B1-4CC5-B159-0A0664C642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7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65764"/>
            <a:ext cx="1072673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All-Round Product eKitEngine S380: Routing + Switching + WAC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CE3D770-19EB-474A-813B-0C5CB558169F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8976782" y="1615284"/>
              <a:ext cx="2275418" cy="30264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704215" rtl="0" eaLnBrk="1" fontAlgn="auto" latinLnBrk="0" hangingPunct="1">
                <a:lnSpc>
                  <a:spcPts val="2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rPr>
                <a:t>S380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117648" y="2684128"/>
              <a:ext cx="199368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*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Suitable for enterprise office, stores, budget hotels, and more</a:t>
              </a: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60" name="组合 59"/>
            <p:cNvGrpSpPr>
              <a:grpSpLocks noChangeAspect="1"/>
            </p:cNvGrpSpPr>
            <p:nvPr/>
          </p:nvGrpSpPr>
          <p:grpSpPr>
            <a:xfrm>
              <a:off x="928970" y="1710057"/>
              <a:ext cx="7261193" cy="4291200"/>
              <a:chOff x="1893" y="-19904"/>
              <a:chExt cx="11629209" cy="6872597"/>
            </a:xfrm>
          </p:grpSpPr>
          <p:sp>
            <p:nvSpPr>
              <p:cNvPr id="85" name="圆角矩形 84"/>
              <p:cNvSpPr>
                <a:spLocks noChangeAspect="1"/>
              </p:cNvSpPr>
              <p:nvPr/>
            </p:nvSpPr>
            <p:spPr>
              <a:xfrm>
                <a:off x="1893" y="-19904"/>
                <a:ext cx="11629209" cy="6872597"/>
              </a:xfrm>
              <a:prstGeom prst="roundRect">
                <a:avLst>
                  <a:gd name="adj" fmla="val 2395"/>
                </a:avLst>
              </a:prstGeom>
              <a:blipFill dpi="0" rotWithShape="1">
                <a:blip r:embed="rId3"/>
                <a:srcRect/>
                <a:stretch>
                  <a:fillRect l="1" t="-8881" r="-4823" b="-885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dk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endParaRPr>
              </a:p>
            </p:txBody>
          </p:sp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3879" y="2863557"/>
                <a:ext cx="304523" cy="890584"/>
              </a:xfrm>
              <a:prstGeom prst="rect">
                <a:avLst/>
              </a:prstGeom>
            </p:spPr>
          </p:pic>
        </p:grpSp>
        <p:sp>
          <p:nvSpPr>
            <p:cNvPr id="61" name="圆角矩形 60"/>
            <p:cNvSpPr/>
            <p:nvPr/>
          </p:nvSpPr>
          <p:spPr>
            <a:xfrm>
              <a:off x="928969" y="1710057"/>
              <a:ext cx="7261194" cy="4291263"/>
            </a:xfrm>
            <a:prstGeom prst="roundRect">
              <a:avLst>
                <a:gd name="adj" fmla="val 2329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608609" y="4419889"/>
              <a:ext cx="785394" cy="1998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482600">
                <a:srgbClr val="00B0F0">
                  <a:alpha val="1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 rot="8448438">
              <a:off x="3331676" y="3895346"/>
              <a:ext cx="210389" cy="349618"/>
              <a:chOff x="9637854" y="2834886"/>
              <a:chExt cx="337361" cy="553829"/>
            </a:xfrm>
          </p:grpSpPr>
          <p:sp>
            <p:nvSpPr>
              <p:cNvPr id="96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endParaRPr>
              </a:p>
            </p:txBody>
          </p:sp>
        </p:grpSp>
        <p:cxnSp>
          <p:nvCxnSpPr>
            <p:cNvPr id="121" name="肘形连接符 120"/>
            <p:cNvCxnSpPr/>
            <p:nvPr/>
          </p:nvCxnSpPr>
          <p:spPr>
            <a:xfrm rot="5400000" flipH="1" flipV="1">
              <a:off x="3315726" y="1096055"/>
              <a:ext cx="2009414" cy="4638255"/>
            </a:xfrm>
            <a:prstGeom prst="bentConnector3">
              <a:avLst>
                <a:gd name="adj1" fmla="val 108532"/>
              </a:avLst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cxnSp>
          <p:nvCxnSpPr>
            <p:cNvPr id="122" name="肘形连接符 121"/>
            <p:cNvCxnSpPr/>
            <p:nvPr/>
          </p:nvCxnSpPr>
          <p:spPr>
            <a:xfrm flipV="1">
              <a:off x="2413565" y="4005360"/>
              <a:ext cx="1236217" cy="492196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1210" y="3771472"/>
              <a:ext cx="511550" cy="287900"/>
            </a:xfrm>
            <a:prstGeom prst="rect">
              <a:avLst/>
            </a:prstGeom>
            <a:effectLst/>
          </p:spPr>
        </p:pic>
        <p:sp>
          <p:nvSpPr>
            <p:cNvPr id="39" name="矩形 38"/>
            <p:cNvSpPr/>
            <p:nvPr/>
          </p:nvSpPr>
          <p:spPr>
            <a:xfrm>
              <a:off x="8976782" y="5210809"/>
              <a:ext cx="2275418" cy="790448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solidFill>
                <a:schemeClr val="tx2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976782" y="3216297"/>
              <a:ext cx="2275418" cy="1879578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9222639" y="3331813"/>
              <a:ext cx="1783704" cy="1648546"/>
              <a:chOff x="9352181" y="3321260"/>
              <a:chExt cx="1783704" cy="1648546"/>
            </a:xfrm>
          </p:grpSpPr>
          <p:sp>
            <p:nvSpPr>
              <p:cNvPr id="41" name="Rectangle 82"/>
              <p:cNvSpPr/>
              <p:nvPr/>
            </p:nvSpPr>
            <p:spPr>
              <a:xfrm>
                <a:off x="9352181" y="3321260"/>
                <a:ext cx="1783704" cy="7714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900" b="1" dirty="0">
                    <a:solidFill>
                      <a:srgbClr val="FFC492"/>
                    </a:solidFill>
                  </a:rPr>
                  <a:t>3 in 1 device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schemeClr val="tx2"/>
                    </a:solidFill>
                  </a:rPr>
                  <a:t>Integration of multiple functions such as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routing, switching, and WAC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schemeClr val="tx2"/>
                    </a:solidFill>
                  </a:rPr>
                  <a:t>Cost-effective,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30% lower TCO for enterprises, meeting enterprise </a:t>
                </a:r>
                <a:r>
                  <a:rPr lang="en-US" altLang="zh-CN" sz="600" dirty="0">
                    <a:solidFill>
                      <a:schemeClr val="tx2"/>
                    </a:solidFill>
                  </a:rPr>
                  <a:t>digitalization requirements in multiple scenarios</a:t>
                </a:r>
              </a:p>
            </p:txBody>
          </p:sp>
          <p:sp>
            <p:nvSpPr>
              <p:cNvPr id="42" name="Rectangle 82"/>
              <p:cNvSpPr/>
              <p:nvPr/>
            </p:nvSpPr>
            <p:spPr>
              <a:xfrm>
                <a:off x="9352181" y="4198313"/>
                <a:ext cx="1783704" cy="7714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900" b="1" dirty="0">
                    <a:solidFill>
                      <a:srgbClr val="FFC492"/>
                    </a:solidFill>
                  </a:rPr>
                  <a:t>Outstanding performance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prstClr val="white"/>
                    </a:solidFill>
                  </a:rPr>
                  <a:t>Multi-core forwarding architecture,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2 </a:t>
                </a:r>
                <a:r>
                  <a:rPr lang="en-US" altLang="zh-CN" sz="600" dirty="0" err="1">
                    <a:solidFill>
                      <a:srgbClr val="FFC492"/>
                    </a:solidFill>
                  </a:rPr>
                  <a:t>Gbit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/s </a:t>
                </a:r>
                <a:r>
                  <a:rPr lang="en-US" altLang="zh-CN" sz="600" dirty="0">
                    <a:solidFill>
                      <a:prstClr val="white"/>
                    </a:solidFill>
                  </a:rPr>
                  <a:t>egress bandwidth,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1.5x</a:t>
                </a:r>
                <a:r>
                  <a:rPr lang="en-US" altLang="zh-CN" sz="600" dirty="0">
                    <a:solidFill>
                      <a:prstClr val="white"/>
                    </a:solidFill>
                  </a:rPr>
                  <a:t> performance of industry peer products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prstClr val="white"/>
                    </a:solidFill>
                  </a:rPr>
                  <a:t>Number of connected terminals: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500</a:t>
                </a:r>
                <a:r>
                  <a:rPr lang="en-US" altLang="zh-CN" sz="600" dirty="0">
                    <a:solidFill>
                      <a:prstClr val="white"/>
                    </a:solidFill>
                  </a:rPr>
                  <a:t>, meeting multi-service requirements of SMEs</a:t>
                </a:r>
              </a:p>
            </p:txBody>
          </p:sp>
        </p:grpSp>
        <p:sp>
          <p:nvSpPr>
            <p:cNvPr id="43" name="Rectangle 82"/>
            <p:cNvSpPr/>
            <p:nvPr/>
          </p:nvSpPr>
          <p:spPr>
            <a:xfrm>
              <a:off x="9196814" y="5331086"/>
              <a:ext cx="1835355" cy="54989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900" b="1" dirty="0">
                  <a:solidFill>
                    <a:srgbClr val="FFC492"/>
                  </a:solidFill>
                </a:rPr>
                <a:t>Simple configuration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600" dirty="0">
                  <a:solidFill>
                    <a:schemeClr val="tx2"/>
                  </a:solidFill>
                </a:rPr>
                <a:t>Overall network deployment by </a:t>
              </a:r>
              <a:r>
                <a:rPr lang="en-US" altLang="zh-CN" sz="600" dirty="0">
                  <a:solidFill>
                    <a:srgbClr val="FFC492"/>
                  </a:solidFill>
                </a:rPr>
                <a:t>scanning the code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600" dirty="0">
                  <a:solidFill>
                    <a:schemeClr val="tx2"/>
                  </a:solidFill>
                </a:rPr>
                <a:t>Wizard-based configuration on </a:t>
              </a:r>
              <a:r>
                <a:rPr lang="en-US" altLang="zh-CN" sz="600" dirty="0">
                  <a:solidFill>
                    <a:srgbClr val="FFC492"/>
                  </a:solidFill>
                </a:rPr>
                <a:t>Easy Web, </a:t>
              </a:r>
              <a:r>
                <a:rPr lang="en-US" altLang="zh-CN" sz="600" dirty="0">
                  <a:solidFill>
                    <a:schemeClr val="tx2"/>
                  </a:solidFill>
                </a:rPr>
                <a:t>making local deployment easy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 flipH="1">
              <a:off x="10625138" y="3216297"/>
              <a:ext cx="627062" cy="627062"/>
              <a:chOff x="8976782" y="3216297"/>
              <a:chExt cx="627062" cy="627062"/>
            </a:xfrm>
          </p:grpSpPr>
          <p:sp>
            <p:nvSpPr>
              <p:cNvPr id="51" name="斜纹 50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 flipH="1">
              <a:off x="10625138" y="5210809"/>
              <a:ext cx="627062" cy="627062"/>
              <a:chOff x="8976782" y="3216297"/>
              <a:chExt cx="627062" cy="627062"/>
            </a:xfrm>
          </p:grpSpPr>
          <p:sp>
            <p:nvSpPr>
              <p:cNvPr id="55" name="斜纹 54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Partner Benefit</a:t>
                </a:r>
              </a:p>
            </p:txBody>
          </p: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639" y="2100298"/>
              <a:ext cx="1783704" cy="416851"/>
            </a:xfrm>
            <a:prstGeom prst="rect">
              <a:avLst/>
            </a:prstGeom>
            <a:effectLst/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047" y="4419889"/>
              <a:ext cx="824518" cy="199890"/>
            </a:xfrm>
            <a:prstGeom prst="rect">
              <a:avLst/>
            </a:prstGeom>
            <a:noFill/>
          </p:spPr>
        </p:pic>
        <p:grpSp>
          <p:nvGrpSpPr>
            <p:cNvPr id="49" name="组合 48"/>
            <p:cNvGrpSpPr/>
            <p:nvPr/>
          </p:nvGrpSpPr>
          <p:grpSpPr>
            <a:xfrm rot="5400000">
              <a:off x="6525698" y="2565100"/>
              <a:ext cx="210389" cy="349618"/>
              <a:chOff x="9637854" y="2834886"/>
              <a:chExt cx="337361" cy="553829"/>
            </a:xfrm>
          </p:grpSpPr>
          <p:sp>
            <p:nvSpPr>
              <p:cNvPr id="50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</p:grpSp>
        <p:pic>
          <p:nvPicPr>
            <p:cNvPr id="59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389255" y="2410475"/>
              <a:ext cx="481792" cy="170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文本框 56">
            <a:extLst>
              <a:ext uri="{FF2B5EF4-FFF2-40B4-BE49-F238E27FC236}">
                <a16:creationId xmlns:a16="http://schemas.microsoft.com/office/drawing/2014/main" id="{D91CCD03-DF9D-451B-8EFF-B2C0B26E8804}"/>
              </a:ext>
            </a:extLst>
          </p:cNvPr>
          <p:cNvSpPr txBox="1"/>
          <p:nvPr/>
        </p:nvSpPr>
        <p:spPr>
          <a:xfrm>
            <a:off x="1396930" y="4709570"/>
            <a:ext cx="12362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S380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E5BB9508-2BCB-4882-8B26-EA9C6ABFF6D1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23EC9493-3ABD-4DE8-8EDC-DA82F5115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BD07FD1C-5625-48D2-8179-CECC61E565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">
              <a:hlinkClick r:id="rId9" action="ppaction://hlinksldjump"/>
              <a:extLst>
                <a:ext uri="{FF2B5EF4-FFF2-40B4-BE49-F238E27FC236}">
                  <a16:creationId xmlns:a16="http://schemas.microsoft.com/office/drawing/2014/main" id="{753ADCAC-2579-4793-A6B1-A8787299B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72" name="图片 71">
            <a:extLst>
              <a:ext uri="{FF2B5EF4-FFF2-40B4-BE49-F238E27FC236}">
                <a16:creationId xmlns:a16="http://schemas.microsoft.com/office/drawing/2014/main" id="{326EC43A-58C8-437A-B16A-CFFD5736CF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25"/>
          <p:cNvSpPr/>
          <p:nvPr/>
        </p:nvSpPr>
        <p:spPr bwMode="auto">
          <a:xfrm>
            <a:off x="731839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ttp://image.huawei.com/tiny-lts/v1/images/ea5a699244625209a42ef0a4fe9bb46d_5272x2962.jpg">
            <a:extLst>
              <a:ext uri="{FF2B5EF4-FFF2-40B4-BE49-F238E27FC236}">
                <a16:creationId xmlns:a16="http://schemas.microsoft.com/office/drawing/2014/main" id="{59870C59-EB1E-4D88-8F87-04A126EF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9" y="1621964"/>
            <a:ext cx="7347000" cy="4479897"/>
          </a:xfrm>
          <a:prstGeom prst="roundRect">
            <a:avLst>
              <a:gd name="adj" fmla="val 2461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2"/>
          <p:cNvSpPr txBox="1"/>
          <p:nvPr/>
        </p:nvSpPr>
        <p:spPr>
          <a:xfrm>
            <a:off x="395655" y="650375"/>
            <a:ext cx="1104456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400" b="1" dirty="0">
                <a:solidFill>
                  <a:srgbClr val="FFFFFF"/>
                </a:solidFill>
              </a:rPr>
              <a:t>Core Switches eKitEngine S530:</a:t>
            </a:r>
            <a:r>
              <a:rPr lang="zh-CN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000" b="1" dirty="0">
                <a:cs typeface="+mn-ea"/>
                <a:sym typeface="Arial" panose="020B0604020202020204" pitchFamily="34" charset="0"/>
              </a:rPr>
              <a:t>Dedicated stack ports, flexible service expansion</a:t>
            </a:r>
            <a:endParaRPr lang="zh-CN" altLang="en-US" sz="2600" b="1" dirty="0">
              <a:solidFill>
                <a:srgbClr val="FFFFFF"/>
              </a:solidFill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文本框 56"/>
          <p:cNvSpPr txBox="1"/>
          <p:nvPr/>
        </p:nvSpPr>
        <p:spPr>
          <a:xfrm>
            <a:off x="9022819" y="1740996"/>
            <a:ext cx="21833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S530</a:t>
            </a:r>
            <a:endParaRPr lang="en-US" altLang="zh-CN" sz="20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28" name="Rectangle 82"/>
          <p:cNvSpPr/>
          <p:nvPr/>
        </p:nvSpPr>
        <p:spPr>
          <a:xfrm>
            <a:off x="9080922" y="2684128"/>
            <a:ext cx="20671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900" b="1" dirty="0">
                <a:solidFill>
                  <a:srgbClr val="FFC492"/>
                </a:solidFill>
              </a:rPr>
              <a:t>* </a:t>
            </a:r>
            <a:r>
              <a:rPr lang="en-US" altLang="zh-CN" sz="900" dirty="0">
                <a:solidFill>
                  <a:srgbClr val="FFFFFF"/>
                </a:solidFill>
              </a:rPr>
              <a:t>Suitable for K-12 school, budget hotel, factory and more</a:t>
            </a:r>
            <a:endParaRPr lang="zh-CN" altLang="en-US" sz="900" dirty="0">
              <a:solidFill>
                <a:srgbClr val="FFFFFF"/>
              </a:solidFill>
            </a:endParaRPr>
          </a:p>
        </p:txBody>
      </p:sp>
      <p:sp>
        <p:nvSpPr>
          <p:cNvPr id="86" name="Freeform 25"/>
          <p:cNvSpPr/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Freeform 25"/>
          <p:cNvSpPr/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Freeform 25"/>
          <p:cNvSpPr/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836309" y="1621964"/>
            <a:ext cx="7347000" cy="4529853"/>
          </a:xfrm>
          <a:prstGeom prst="roundRect">
            <a:avLst>
              <a:gd name="adj" fmla="val 2329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rgbClr val="666666"/>
              </a:solidFill>
            </a:endParaRPr>
          </a:p>
        </p:txBody>
      </p:sp>
      <p:cxnSp>
        <p:nvCxnSpPr>
          <p:cNvPr id="62" name="肘形连接符 61"/>
          <p:cNvCxnSpPr>
            <a:cxnSpLocks/>
          </p:cNvCxnSpPr>
          <p:nvPr/>
        </p:nvCxnSpPr>
        <p:spPr>
          <a:xfrm rot="5400000" flipH="1" flipV="1">
            <a:off x="3476805" y="2060383"/>
            <a:ext cx="1404000" cy="4248000"/>
          </a:xfrm>
          <a:prstGeom prst="bentConnector2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sp>
        <p:nvSpPr>
          <p:cNvPr id="63" name="椭圆 62"/>
          <p:cNvSpPr/>
          <p:nvPr/>
        </p:nvSpPr>
        <p:spPr>
          <a:xfrm>
            <a:off x="1405355" y="4879455"/>
            <a:ext cx="1486716" cy="23689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54" y="4874771"/>
            <a:ext cx="1486715" cy="236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矩形 39"/>
          <p:cNvSpPr/>
          <p:nvPr/>
        </p:nvSpPr>
        <p:spPr>
          <a:xfrm>
            <a:off x="8976782" y="5187462"/>
            <a:ext cx="2275418" cy="914400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976782" y="2961127"/>
            <a:ext cx="2275418" cy="2103242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50116" y="3103751"/>
            <a:ext cx="1731858" cy="1828760"/>
            <a:chOff x="9170988" y="3214003"/>
            <a:chExt cx="1731858" cy="1828760"/>
          </a:xfrm>
        </p:grpSpPr>
        <p:sp>
          <p:nvSpPr>
            <p:cNvPr id="42" name="Rectangle 82"/>
            <p:cNvSpPr/>
            <p:nvPr/>
          </p:nvSpPr>
          <p:spPr>
            <a:xfrm>
              <a:off x="9266146" y="3214003"/>
              <a:ext cx="1582627" cy="5804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High Reliability</a:t>
              </a:r>
              <a:endParaRPr lang="zh-CN" altLang="en-US" sz="1200" b="1" dirty="0">
                <a:solidFill>
                  <a:srgbClr val="FFC492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Fan &amp; pluggable power modules redundancy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  <p:sp>
          <p:nvSpPr>
            <p:cNvPr id="43" name="Rectangle 82"/>
            <p:cNvSpPr/>
            <p:nvPr/>
          </p:nvSpPr>
          <p:spPr>
            <a:xfrm>
              <a:off x="9170988" y="4610080"/>
              <a:ext cx="1731858" cy="4326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Enhanced L3 Capability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prstClr val="white"/>
                  </a:solidFill>
                </a:rPr>
                <a:t>OSPF, ISIS, BGP, VRRP</a:t>
              </a:r>
              <a:endParaRPr lang="zh-CN" altLang="en-US" sz="800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82"/>
          <p:cNvSpPr/>
          <p:nvPr/>
        </p:nvSpPr>
        <p:spPr>
          <a:xfrm>
            <a:off x="9170988" y="5273172"/>
            <a:ext cx="1940346" cy="81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Aft>
                <a:spcPts val="400"/>
              </a:spcAft>
              <a:defRPr/>
            </a:pPr>
            <a:r>
              <a:rPr lang="en-US" altLang="zh-CN" sz="1000" b="1" dirty="0">
                <a:solidFill>
                  <a:srgbClr val="FFC492"/>
                </a:solidFill>
              </a:rPr>
              <a:t>Simplified O&amp;M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FFFF"/>
                </a:solidFill>
              </a:rPr>
              <a:t>APP deployment by </a:t>
            </a:r>
            <a:r>
              <a:rPr lang="en-US" altLang="zh-CN" sz="800" dirty="0">
                <a:solidFill>
                  <a:srgbClr val="FFC492"/>
                </a:solidFill>
              </a:rPr>
              <a:t>scanning the code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FFFF"/>
                </a:solidFill>
              </a:rPr>
              <a:t>Wizard-based configuration on </a:t>
            </a:r>
            <a:r>
              <a:rPr lang="en-US" altLang="zh-CN" sz="800" dirty="0">
                <a:solidFill>
                  <a:srgbClr val="FFC492"/>
                </a:solidFill>
              </a:rPr>
              <a:t>Easy Web</a:t>
            </a:r>
            <a:endParaRPr lang="en-US" altLang="zh-CN" sz="800" dirty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C492"/>
                </a:solidFill>
              </a:rPr>
              <a:t>Dedicated stack ports, </a:t>
            </a:r>
            <a:r>
              <a:rPr lang="en-US" altLang="zh-CN" sz="800" dirty="0">
                <a:solidFill>
                  <a:schemeClr val="tx2"/>
                </a:solidFill>
              </a:rPr>
              <a:t>facilitating configuration-free stacking </a:t>
            </a:r>
            <a:endParaRPr lang="zh-CN" altLang="en-US" sz="800" dirty="0">
              <a:solidFill>
                <a:schemeClr val="tx2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 flipH="1">
            <a:off x="10625138" y="2949499"/>
            <a:ext cx="627062" cy="640353"/>
            <a:chOff x="8976782" y="3203006"/>
            <a:chExt cx="627062" cy="640353"/>
          </a:xfrm>
        </p:grpSpPr>
        <p:sp>
          <p:nvSpPr>
            <p:cNvPr id="47" name="斜纹 46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文本框 34"/>
            <p:cNvSpPr txBox="1"/>
            <p:nvPr/>
          </p:nvSpPr>
          <p:spPr>
            <a:xfrm rot="18872475">
              <a:off x="8946469" y="3353749"/>
              <a:ext cx="498464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 flipH="1">
            <a:off x="10625138" y="5187462"/>
            <a:ext cx="627062" cy="627062"/>
            <a:chOff x="8976782" y="3216297"/>
            <a:chExt cx="627062" cy="627062"/>
          </a:xfrm>
        </p:grpSpPr>
        <p:sp>
          <p:nvSpPr>
            <p:cNvPr id="50" name="斜纹 49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文本框 34"/>
            <p:cNvSpPr txBox="1"/>
            <p:nvPr/>
          </p:nvSpPr>
          <p:spPr>
            <a:xfrm rot="18872475">
              <a:off x="8980496" y="3353749"/>
              <a:ext cx="470408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Partner Benefit</a:t>
              </a:r>
            </a:p>
          </p:txBody>
        </p:sp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8D49A6A5-AB7A-4BB9-B414-72A16459A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47" y="2341847"/>
            <a:ext cx="1442884" cy="28284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9363520-8295-4CF1-91B0-F358F87FF5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793" y="2103836"/>
            <a:ext cx="1406638" cy="299558"/>
          </a:xfrm>
          <a:prstGeom prst="rect">
            <a:avLst/>
          </a:prstGeom>
        </p:spPr>
      </p:pic>
      <p:sp>
        <p:nvSpPr>
          <p:cNvPr id="53" name="Rectangle 82">
            <a:extLst>
              <a:ext uri="{FF2B5EF4-FFF2-40B4-BE49-F238E27FC236}">
                <a16:creationId xmlns:a16="http://schemas.microsoft.com/office/drawing/2014/main" id="{6E8D0B24-0D11-41AB-A8E4-70C3DB8ED20D}"/>
              </a:ext>
            </a:extLst>
          </p:cNvPr>
          <p:cNvSpPr/>
          <p:nvPr/>
        </p:nvSpPr>
        <p:spPr>
          <a:xfrm>
            <a:off x="9250116" y="3804215"/>
            <a:ext cx="1731858" cy="580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Intelligent Stack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chemeClr val="tx2"/>
                </a:solidFill>
              </a:rPr>
              <a:t>Dedicated stack ports, configuration-free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996C3453-192D-42A7-8FDE-F8D5B55A6FE2}"/>
              </a:ext>
            </a:extLst>
          </p:cNvPr>
          <p:cNvSpPr/>
          <p:nvPr/>
        </p:nvSpPr>
        <p:spPr>
          <a:xfrm>
            <a:off x="3395347" y="4879456"/>
            <a:ext cx="1486716" cy="23689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42F39988-3247-4835-9266-929D1D85C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48" y="4879455"/>
            <a:ext cx="1486715" cy="2368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椭圆 76">
            <a:extLst>
              <a:ext uri="{FF2B5EF4-FFF2-40B4-BE49-F238E27FC236}">
                <a16:creationId xmlns:a16="http://schemas.microsoft.com/office/drawing/2014/main" id="{6D981069-7148-4BB4-9C02-5573D49B5FCD}"/>
              </a:ext>
            </a:extLst>
          </p:cNvPr>
          <p:cNvSpPr/>
          <p:nvPr/>
        </p:nvSpPr>
        <p:spPr>
          <a:xfrm>
            <a:off x="5452748" y="4879457"/>
            <a:ext cx="1486716" cy="23689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5F2DD394-7733-4D53-B211-40649E248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71" y="4874771"/>
            <a:ext cx="1486715" cy="236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15BBFBC-F2E6-4774-90D8-01EB822F20D6}"/>
              </a:ext>
            </a:extLst>
          </p:cNvPr>
          <p:cNvCxnSpPr>
            <a:cxnSpLocks/>
          </p:cNvCxnSpPr>
          <p:nvPr/>
        </p:nvCxnSpPr>
        <p:spPr>
          <a:xfrm>
            <a:off x="4149969" y="3051561"/>
            <a:ext cx="0" cy="1836000"/>
          </a:xfrm>
          <a:prstGeom prst="line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9A16560-4DB2-4196-98D0-32FD8344ECE5}"/>
              </a:ext>
            </a:extLst>
          </p:cNvPr>
          <p:cNvCxnSpPr/>
          <p:nvPr/>
        </p:nvCxnSpPr>
        <p:spPr>
          <a:xfrm>
            <a:off x="6285221" y="3493139"/>
            <a:ext cx="0" cy="1440000"/>
          </a:xfrm>
          <a:prstGeom prst="line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sp>
        <p:nvSpPr>
          <p:cNvPr id="82" name="椭圆 81">
            <a:extLst>
              <a:ext uri="{FF2B5EF4-FFF2-40B4-BE49-F238E27FC236}">
                <a16:creationId xmlns:a16="http://schemas.microsoft.com/office/drawing/2014/main" id="{8C67D069-BD77-48E4-8811-E964EC2CEC40}"/>
              </a:ext>
            </a:extLst>
          </p:cNvPr>
          <p:cNvSpPr/>
          <p:nvPr/>
        </p:nvSpPr>
        <p:spPr>
          <a:xfrm>
            <a:off x="3395347" y="2795661"/>
            <a:ext cx="1486716" cy="23689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32A732DF-2FC2-40B4-B339-1963F9A508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19" y="2714850"/>
            <a:ext cx="1581099" cy="336711"/>
          </a:xfrm>
          <a:prstGeom prst="rect">
            <a:avLst/>
          </a:prstGeom>
        </p:spPr>
      </p:pic>
      <p:sp>
        <p:nvSpPr>
          <p:cNvPr id="83" name="文本框 56">
            <a:extLst>
              <a:ext uri="{FF2B5EF4-FFF2-40B4-BE49-F238E27FC236}">
                <a16:creationId xmlns:a16="http://schemas.microsoft.com/office/drawing/2014/main" id="{3050B010-1CE7-44C6-8B89-71EC4251CCA8}"/>
              </a:ext>
            </a:extLst>
          </p:cNvPr>
          <p:cNvSpPr txBox="1"/>
          <p:nvPr/>
        </p:nvSpPr>
        <p:spPr>
          <a:xfrm>
            <a:off x="3570445" y="2378471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>
                <a:solidFill>
                  <a:srgbClr val="FFC492"/>
                </a:solidFill>
                <a:cs typeface="+mn-ea"/>
                <a:sym typeface="+mn-lt"/>
              </a:rPr>
              <a:t>S530</a:t>
            </a:r>
            <a:endParaRPr lang="en-US" altLang="zh-CN" sz="1600" b="1" kern="0" dirty="0">
              <a:solidFill>
                <a:srgbClr val="FFC492"/>
              </a:solidFill>
              <a:cs typeface="+mn-ea"/>
              <a:sym typeface="+mn-lt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1E48413-1060-4997-8B33-A16AEC3804E5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60DE405E-4680-4EDB-9373-3C8196023C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E1C0B8DF-1651-476B-A51F-95FFFDA56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">
              <a:hlinkClick r:id="rId8" action="ppaction://hlinksldjump"/>
              <a:extLst>
                <a:ext uri="{FF2B5EF4-FFF2-40B4-BE49-F238E27FC236}">
                  <a16:creationId xmlns:a16="http://schemas.microsoft.com/office/drawing/2014/main" id="{521E8249-2B1C-4D68-B3AC-29475E641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76" name="图片 75">
            <a:extLst>
              <a:ext uri="{FF2B5EF4-FFF2-40B4-BE49-F238E27FC236}">
                <a16:creationId xmlns:a16="http://schemas.microsoft.com/office/drawing/2014/main" id="{D353A8E6-2A9B-4769-92D2-97E50B1A4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25"/>
          <p:cNvSpPr/>
          <p:nvPr/>
        </p:nvSpPr>
        <p:spPr bwMode="auto">
          <a:xfrm>
            <a:off x="731839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Title 2"/>
          <p:cNvSpPr txBox="1"/>
          <p:nvPr/>
        </p:nvSpPr>
        <p:spPr>
          <a:xfrm>
            <a:off x="735013" y="681152"/>
            <a:ext cx="10726737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Hybrid 10GE core switch eKitEngine S620: rich ports and functions, ultra-high reliability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802190" y="1533782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文本框 56"/>
          <p:cNvSpPr txBox="1"/>
          <p:nvPr/>
        </p:nvSpPr>
        <p:spPr>
          <a:xfrm>
            <a:off x="9022819" y="1710057"/>
            <a:ext cx="2183344" cy="308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S620</a:t>
            </a:r>
          </a:p>
        </p:txBody>
      </p:sp>
      <p:sp>
        <p:nvSpPr>
          <p:cNvPr id="128" name="Rectangle 82"/>
          <p:cNvSpPr/>
          <p:nvPr/>
        </p:nvSpPr>
        <p:spPr>
          <a:xfrm>
            <a:off x="9124833" y="2620628"/>
            <a:ext cx="206713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 </a:t>
            </a:r>
            <a:r>
              <a:rPr lang="en-US" altLang="zh-CN" sz="1000" dirty="0">
                <a:solidFill>
                  <a:srgbClr val="FFFFFF"/>
                </a:solidFill>
              </a:rPr>
              <a:t>Suitable for medium-sized enterprises, medium-sized hotels, schools, factories and warehouses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86" name="Freeform 25"/>
          <p:cNvSpPr/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Freeform 25"/>
          <p:cNvSpPr/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Freeform 25"/>
          <p:cNvSpPr/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022819" y="3160437"/>
            <a:ext cx="2275418" cy="2839756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48683" y="3496842"/>
            <a:ext cx="1780998" cy="2436571"/>
            <a:chOff x="9153525" y="3402048"/>
            <a:chExt cx="1780998" cy="2436571"/>
          </a:xfrm>
        </p:grpSpPr>
        <p:sp>
          <p:nvSpPr>
            <p:cNvPr id="42" name="Rectangle 82"/>
            <p:cNvSpPr/>
            <p:nvPr/>
          </p:nvSpPr>
          <p:spPr>
            <a:xfrm>
              <a:off x="9153525" y="3402048"/>
              <a:ext cx="1780998" cy="5813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Ultra-flexible networking</a:t>
              </a:r>
              <a:endParaRPr lang="zh-CN" altLang="en-US" sz="1200" b="1" dirty="0">
                <a:solidFill>
                  <a:srgbClr val="FFC492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GE/10GE/40GE/100GE ports, adapting to more services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  <p:sp>
          <p:nvSpPr>
            <p:cNvPr id="43" name="Rectangle 82"/>
            <p:cNvSpPr/>
            <p:nvPr/>
          </p:nvSpPr>
          <p:spPr>
            <a:xfrm>
              <a:off x="9252042" y="5110471"/>
              <a:ext cx="1650804" cy="7281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Ultra-reliable design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prstClr val="white"/>
                  </a:solidFill>
                </a:rPr>
                <a:t>Service port stacking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prstClr val="white"/>
                  </a:solidFill>
                </a:rPr>
                <a:t>power modules and fan modules 1+1 redundancy</a:t>
              </a:r>
              <a:endParaRPr lang="zh-CN" altLang="en-US" sz="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 flipH="1">
            <a:off x="10625137" y="3144901"/>
            <a:ext cx="673099" cy="642598"/>
            <a:chOff x="8976782" y="3200761"/>
            <a:chExt cx="627062" cy="642598"/>
          </a:xfrm>
        </p:grpSpPr>
        <p:sp>
          <p:nvSpPr>
            <p:cNvPr id="47" name="斜纹 46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文本框 34"/>
            <p:cNvSpPr txBox="1"/>
            <p:nvPr/>
          </p:nvSpPr>
          <p:spPr>
            <a:xfrm rot="18872475">
              <a:off x="8940566" y="3362649"/>
              <a:ext cx="520754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sp>
        <p:nvSpPr>
          <p:cNvPr id="53" name="Rectangle 82">
            <a:extLst>
              <a:ext uri="{FF2B5EF4-FFF2-40B4-BE49-F238E27FC236}">
                <a16:creationId xmlns:a16="http://schemas.microsoft.com/office/drawing/2014/main" id="{6E8D0B24-0D11-41AB-A8E4-70C3DB8ED20D}"/>
              </a:ext>
            </a:extLst>
          </p:cNvPr>
          <p:cNvSpPr/>
          <p:nvPr/>
        </p:nvSpPr>
        <p:spPr>
          <a:xfrm>
            <a:off x="9124833" y="4319833"/>
            <a:ext cx="2029999" cy="728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Ultra-rich features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L3 features such as OSPF, IS-IS, BGP and VRRP, supporting various voice, video, and data applications</a:t>
            </a:r>
            <a:endParaRPr lang="en-US" altLang="zh-CN" sz="800" dirty="0">
              <a:solidFill>
                <a:srgbClr val="FFC492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222694-FD58-4D91-9BB7-35E51D7F0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46" y="2150236"/>
            <a:ext cx="1717381" cy="365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61FB89-5E8D-4E5C-B800-CF2677B58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6"/>
          <a:stretch/>
        </p:blipFill>
        <p:spPr>
          <a:xfrm>
            <a:off x="1168400" y="1710057"/>
            <a:ext cx="6885518" cy="4230182"/>
          </a:xfrm>
          <a:prstGeom prst="rect">
            <a:avLst/>
          </a:prstGeom>
        </p:spPr>
      </p:pic>
      <p:sp>
        <p:nvSpPr>
          <p:cNvPr id="60" name="圆角矩形 59"/>
          <p:cNvSpPr/>
          <p:nvPr/>
        </p:nvSpPr>
        <p:spPr>
          <a:xfrm>
            <a:off x="1168400" y="1710057"/>
            <a:ext cx="6885518" cy="4230182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rgbClr val="666666"/>
              </a:solidFill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E08FDEC5-5010-4CFB-9BE2-00802BD57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46" y="2150236"/>
            <a:ext cx="1717381" cy="3651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79607F-330C-4A33-B313-BE5F1ECB8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65" y="3160437"/>
            <a:ext cx="1344126" cy="214903"/>
          </a:xfrm>
          <a:prstGeom prst="rect">
            <a:avLst/>
          </a:prstGeom>
          <a:noFill/>
          <a:ln>
            <a:noFill/>
          </a:ln>
          <a:effectLst>
            <a:glow rad="63500">
              <a:srgbClr val="FFC000">
                <a:alpha val="40000"/>
              </a:srgbClr>
            </a:glow>
          </a:effectLst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886EC905-549E-4334-95E1-263862014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39" y="3607195"/>
            <a:ext cx="1344126" cy="21490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D9683DF7-4A5B-40F3-9DBB-CC1E20FF4B31}"/>
              </a:ext>
            </a:extLst>
          </p:cNvPr>
          <p:cNvCxnSpPr>
            <a:cxnSpLocks/>
          </p:cNvCxnSpPr>
          <p:nvPr/>
        </p:nvCxnSpPr>
        <p:spPr>
          <a:xfrm>
            <a:off x="6275102" y="2515410"/>
            <a:ext cx="0" cy="1091785"/>
          </a:xfrm>
          <a:prstGeom prst="line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18B2114C-AE59-4744-B5CB-B21530A37E42}"/>
              </a:ext>
            </a:extLst>
          </p:cNvPr>
          <p:cNvCxnSpPr>
            <a:cxnSpLocks/>
          </p:cNvCxnSpPr>
          <p:nvPr/>
        </p:nvCxnSpPr>
        <p:spPr>
          <a:xfrm>
            <a:off x="5826369" y="2518582"/>
            <a:ext cx="0" cy="773646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glow rad="63500">
              <a:srgbClr val="FFC000">
                <a:alpha val="40000"/>
              </a:srgbClr>
            </a:glow>
          </a:effectLst>
        </p:spPr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8A46D279-976D-4BDA-977B-62A5EAD6A188}"/>
              </a:ext>
            </a:extLst>
          </p:cNvPr>
          <p:cNvCxnSpPr>
            <a:cxnSpLocks/>
          </p:cNvCxnSpPr>
          <p:nvPr/>
        </p:nvCxnSpPr>
        <p:spPr>
          <a:xfrm flipH="1">
            <a:off x="3685791" y="3292228"/>
            <a:ext cx="2140578" cy="0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glow rad="63500">
              <a:srgbClr val="FFC000">
                <a:alpha val="40000"/>
              </a:srgbClr>
            </a:glow>
          </a:effectLst>
        </p:spPr>
      </p:cxnSp>
      <p:sp>
        <p:nvSpPr>
          <p:cNvPr id="69" name="文本框 56">
            <a:extLst>
              <a:ext uri="{FF2B5EF4-FFF2-40B4-BE49-F238E27FC236}">
                <a16:creationId xmlns:a16="http://schemas.microsoft.com/office/drawing/2014/main" id="{A135CE4D-2C81-47F0-8482-102C13DA4D91}"/>
              </a:ext>
            </a:extLst>
          </p:cNvPr>
          <p:cNvSpPr txBox="1"/>
          <p:nvPr/>
        </p:nvSpPr>
        <p:spPr>
          <a:xfrm>
            <a:off x="5447371" y="1845605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S620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C5A5B1F0-2F27-4488-AD44-F8D93D475BD4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85" name="斜纹 84">
              <a:extLst>
                <a:ext uri="{FF2B5EF4-FFF2-40B4-BE49-F238E27FC236}">
                  <a16:creationId xmlns:a16="http://schemas.microsoft.com/office/drawing/2014/main" id="{A7D027DE-FBD3-48C2-A216-07A8CB23D585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7" name="文本框 34">
              <a:extLst>
                <a:ext uri="{FF2B5EF4-FFF2-40B4-BE49-F238E27FC236}">
                  <a16:creationId xmlns:a16="http://schemas.microsoft.com/office/drawing/2014/main" id="{AA81AE4A-CA72-44A2-B6DD-15D75C1A86EE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653D8B7-9938-4A40-8D8C-7D81B5A597A5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1D1D5950-2DC2-4EE2-B3E2-975DA872A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473F74F1-3179-4D7C-B91D-8865D97A4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399F32E-81A4-4725-B259-FC1B591B4A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4" name="图片 53">
            <a:extLst>
              <a:ext uri="{FF2B5EF4-FFF2-40B4-BE49-F238E27FC236}">
                <a16:creationId xmlns:a16="http://schemas.microsoft.com/office/drawing/2014/main" id="{B9BB92B1-9F5F-4CC3-B320-08FD49E47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5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65764"/>
            <a:ext cx="1072673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Layer 3 Switch — eKitEngine S310: Enhanced Stacking and Network Stability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1AB0FCB-92A1-4DA1-B94A-9B92DE81B83B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9022819" y="1599895"/>
              <a:ext cx="2183344" cy="3334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704215" rtl="0" eaLnBrk="1" fontAlgn="auto" latinLnBrk="0" hangingPunct="1">
                <a:lnSpc>
                  <a:spcPts val="2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rPr>
                <a:t>S310</a:t>
              </a: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080922" y="2684128"/>
              <a:ext cx="206713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 defTabSz="2438400"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*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Suitable for </a:t>
              </a:r>
              <a:r>
                <a:rPr lang="en-US" altLang="zh-CN" sz="1000" dirty="0">
                  <a:solidFill>
                    <a:srgbClr val="FFFFFF"/>
                  </a:solidFill>
                </a:rPr>
                <a:t>office, K-12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school, small hospital, and more</a:t>
              </a: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1" name="组合 50"/>
            <p:cNvGrpSpPr>
              <a:grpSpLocks noChangeAspect="1"/>
            </p:cNvGrpSpPr>
            <p:nvPr/>
          </p:nvGrpSpPr>
          <p:grpSpPr>
            <a:xfrm>
              <a:off x="9288103" y="2072320"/>
              <a:ext cx="1652777" cy="457419"/>
              <a:chOff x="-1" y="1056576"/>
              <a:chExt cx="12196764" cy="3375543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425880"/>
                <a:ext cx="12196763" cy="2006239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1056576"/>
                <a:ext cx="12196763" cy="1943477"/>
              </a:xfrm>
              <a:prstGeom prst="rect">
                <a:avLst/>
              </a:prstGeom>
            </p:spPr>
          </p:pic>
        </p:grpSp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9"/>
            <a:stretch>
              <a:fillRect/>
            </a:stretch>
          </p:blipFill>
          <p:spPr>
            <a:xfrm>
              <a:off x="928969" y="1710057"/>
              <a:ext cx="7261194" cy="4291200"/>
            </a:xfrm>
            <a:prstGeom prst="roundRect">
              <a:avLst>
                <a:gd name="adj" fmla="val 2461"/>
              </a:avLst>
            </a:prstGeom>
          </p:spPr>
        </p:pic>
        <p:sp>
          <p:nvSpPr>
            <p:cNvPr id="60" name="圆角矩形 59"/>
            <p:cNvSpPr/>
            <p:nvPr/>
          </p:nvSpPr>
          <p:spPr>
            <a:xfrm>
              <a:off x="928969" y="1710057"/>
              <a:ext cx="7261194" cy="4291263"/>
            </a:xfrm>
            <a:prstGeom prst="roundRect">
              <a:avLst>
                <a:gd name="adj" fmla="val 2329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cxnSp>
          <p:nvCxnSpPr>
            <p:cNvPr id="62" name="肘形连接符 61"/>
            <p:cNvCxnSpPr/>
            <p:nvPr/>
          </p:nvCxnSpPr>
          <p:spPr>
            <a:xfrm rot="5400000" flipH="1" flipV="1">
              <a:off x="3694518" y="794155"/>
              <a:ext cx="1210956" cy="4744535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sp>
          <p:nvSpPr>
            <p:cNvPr id="63" name="椭圆 62"/>
            <p:cNvSpPr/>
            <p:nvPr/>
          </p:nvSpPr>
          <p:spPr>
            <a:xfrm>
              <a:off x="1496886" y="3715477"/>
              <a:ext cx="1486716" cy="2368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482600">
                <a:srgbClr val="00B0F0">
                  <a:alpha val="1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887" y="3715477"/>
              <a:ext cx="1486715" cy="236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矩形 35"/>
            <p:cNvSpPr/>
            <p:nvPr/>
          </p:nvSpPr>
          <p:spPr>
            <a:xfrm>
              <a:off x="8976782" y="4991100"/>
              <a:ext cx="2275418" cy="1010157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solidFill>
                <a:schemeClr val="tx2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976782" y="3216297"/>
              <a:ext cx="2275418" cy="1590653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222639" y="3430706"/>
              <a:ext cx="1783704" cy="1225891"/>
              <a:chOff x="9350064" y="3385317"/>
              <a:chExt cx="1783704" cy="1225891"/>
            </a:xfrm>
          </p:grpSpPr>
          <p:sp>
            <p:nvSpPr>
              <p:cNvPr id="49" name="Rectangle 82"/>
              <p:cNvSpPr/>
              <p:nvPr/>
            </p:nvSpPr>
            <p:spPr>
              <a:xfrm>
                <a:off x="9350064" y="3385317"/>
                <a:ext cx="1783704" cy="53142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1000" b="1" dirty="0">
                    <a:solidFill>
                      <a:srgbClr val="FFC492"/>
                    </a:solidFill>
                  </a:rPr>
                  <a:t>Enhanced features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800" dirty="0">
                    <a:solidFill>
                      <a:schemeClr val="tx2"/>
                    </a:solidFill>
                  </a:rPr>
                  <a:t>Heavyweight feature </a:t>
                </a:r>
                <a:r>
                  <a:rPr lang="en-US" altLang="zh-CN" sz="800" dirty="0">
                    <a:solidFill>
                      <a:srgbClr val="FFC492"/>
                    </a:solidFill>
                  </a:rPr>
                  <a:t>stacking and ERPS, 2X</a:t>
                </a:r>
                <a:r>
                  <a:rPr lang="en-US" altLang="zh-CN" sz="800" dirty="0">
                    <a:solidFill>
                      <a:schemeClr val="tx2"/>
                    </a:solidFill>
                  </a:rPr>
                  <a:t> Network Stability </a:t>
                </a:r>
              </a:p>
            </p:txBody>
          </p:sp>
          <p:sp>
            <p:nvSpPr>
              <p:cNvPr id="50" name="Rectangle 82"/>
              <p:cNvSpPr/>
              <p:nvPr/>
            </p:nvSpPr>
            <p:spPr>
              <a:xfrm>
                <a:off x="9350064" y="4079780"/>
                <a:ext cx="1783704" cy="53142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1000" b="1" dirty="0">
                    <a:solidFill>
                      <a:srgbClr val="FFC492"/>
                    </a:solidFill>
                  </a:rPr>
                  <a:t>Various models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800" dirty="0">
                    <a:solidFill>
                      <a:srgbClr val="FFC492"/>
                    </a:solidFill>
                  </a:rPr>
                  <a:t>24/48 ports (</a:t>
                </a:r>
                <a:r>
                  <a:rPr lang="en-US" altLang="zh-CN" sz="800" dirty="0" err="1">
                    <a:solidFill>
                      <a:srgbClr val="FFC492"/>
                    </a:solidFill>
                  </a:rPr>
                  <a:t>PoE</a:t>
                </a:r>
                <a:r>
                  <a:rPr lang="en-US" altLang="zh-CN" sz="800" dirty="0">
                    <a:solidFill>
                      <a:srgbClr val="FFC492"/>
                    </a:solidFill>
                  </a:rPr>
                  <a:t>+), GE/10GE uplink, </a:t>
                </a:r>
                <a:r>
                  <a:rPr lang="en-US" altLang="zh-CN" sz="800" dirty="0">
                    <a:solidFill>
                      <a:prstClr val="white"/>
                    </a:solidFill>
                  </a:rPr>
                  <a:t>suitable for all scenarios</a:t>
                </a:r>
              </a:p>
            </p:txBody>
          </p:sp>
        </p:grpSp>
        <p:sp>
          <p:nvSpPr>
            <p:cNvPr id="54" name="Rectangle 82"/>
            <p:cNvSpPr/>
            <p:nvPr/>
          </p:nvSpPr>
          <p:spPr>
            <a:xfrm>
              <a:off x="9196814" y="5144142"/>
              <a:ext cx="1835355" cy="66556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000" b="1" dirty="0">
                  <a:solidFill>
                    <a:srgbClr val="FFC492"/>
                  </a:solidFill>
                </a:rPr>
                <a:t>Simplified O&amp;M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APP deployment by </a:t>
              </a:r>
              <a:r>
                <a:rPr lang="en-US" altLang="zh-CN" sz="800" dirty="0">
                  <a:solidFill>
                    <a:srgbClr val="FFC492"/>
                  </a:solidFill>
                </a:rPr>
                <a:t>scanning the code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Wizard-based configuration on </a:t>
              </a:r>
              <a:r>
                <a:rPr lang="en-US" altLang="zh-CN" sz="800" dirty="0">
                  <a:solidFill>
                    <a:srgbClr val="FFC492"/>
                  </a:solidFill>
                </a:rPr>
                <a:t>Easy Web, </a:t>
              </a:r>
              <a:r>
                <a:rPr lang="en-US" altLang="zh-CN" sz="800" dirty="0">
                  <a:solidFill>
                    <a:schemeClr val="tx2"/>
                  </a:solidFill>
                </a:rPr>
                <a:t>making local deployment easy</a:t>
              </a:r>
            </a:p>
          </p:txBody>
        </p:sp>
        <p:grpSp>
          <p:nvGrpSpPr>
            <p:cNvPr id="55" name="组合 54"/>
            <p:cNvGrpSpPr/>
            <p:nvPr/>
          </p:nvGrpSpPr>
          <p:grpSpPr>
            <a:xfrm flipH="1">
              <a:off x="10625138" y="3216297"/>
              <a:ext cx="627062" cy="627062"/>
              <a:chOff x="8976782" y="3216297"/>
              <a:chExt cx="627062" cy="627062"/>
            </a:xfrm>
          </p:grpSpPr>
          <p:sp>
            <p:nvSpPr>
              <p:cNvPr id="56" name="斜纹 55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H="1">
              <a:off x="10625138" y="4991100"/>
              <a:ext cx="627062" cy="627062"/>
              <a:chOff x="8976782" y="3216297"/>
              <a:chExt cx="627062" cy="627062"/>
            </a:xfrm>
          </p:grpSpPr>
          <p:sp>
            <p:nvSpPr>
              <p:cNvPr id="61" name="斜纹 60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Partner Benefit</a:t>
                </a: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 rot="5400000">
              <a:off x="6768491" y="2640514"/>
              <a:ext cx="210389" cy="349618"/>
              <a:chOff x="9637854" y="2834886"/>
              <a:chExt cx="337361" cy="553829"/>
            </a:xfrm>
          </p:grpSpPr>
          <p:sp>
            <p:nvSpPr>
              <p:cNvPr id="42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</p:grpSp>
        <p:pic>
          <p:nvPicPr>
            <p:cNvPr id="45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654536" y="2483270"/>
              <a:ext cx="438297" cy="155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文本框 56">
            <a:extLst>
              <a:ext uri="{FF2B5EF4-FFF2-40B4-BE49-F238E27FC236}">
                <a16:creationId xmlns:a16="http://schemas.microsoft.com/office/drawing/2014/main" id="{36C5335D-154D-474E-BB9F-3E31AF64FC7A}"/>
              </a:ext>
            </a:extLst>
          </p:cNvPr>
          <p:cNvSpPr txBox="1"/>
          <p:nvPr/>
        </p:nvSpPr>
        <p:spPr>
          <a:xfrm>
            <a:off x="1597085" y="4054462"/>
            <a:ext cx="12362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S310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DCA7D0A7-7624-4C4E-B7F6-6FB756F58137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3D839EDA-A3CD-41EC-9A05-6414566E29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31D01E3A-D919-4F1D-B1DA-6AB663EC9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">
              <a:hlinkClick r:id="rId8" action="ppaction://hlinksldjump"/>
              <a:extLst>
                <a:ext uri="{FF2B5EF4-FFF2-40B4-BE49-F238E27FC236}">
                  <a16:creationId xmlns:a16="http://schemas.microsoft.com/office/drawing/2014/main" id="{6B69FC9A-7449-48C7-907C-0F514CF47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id="{AC87B230-2F4A-4F9B-9918-10CBB4838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467361" y="527264"/>
            <a:ext cx="1146048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Economical L2+ switches S310S: richer in functions than L2 switch, and more cost-effective than L3 switches</a:t>
            </a:r>
          </a:p>
        </p:txBody>
      </p:sp>
      <p:sp>
        <p:nvSpPr>
          <p:cNvPr id="81" name="Freeform 25"/>
          <p:cNvSpPr/>
          <p:nvPr/>
        </p:nvSpPr>
        <p:spPr bwMode="auto">
          <a:xfrm>
            <a:off x="731839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文本框 56"/>
          <p:cNvSpPr txBox="1"/>
          <p:nvPr/>
        </p:nvSpPr>
        <p:spPr>
          <a:xfrm>
            <a:off x="8786485" y="1609513"/>
            <a:ext cx="2688898" cy="3141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S310S</a:t>
            </a:r>
          </a:p>
        </p:txBody>
      </p:sp>
      <p:sp>
        <p:nvSpPr>
          <p:cNvPr id="128" name="Rectangle 82"/>
          <p:cNvSpPr/>
          <p:nvPr/>
        </p:nvSpPr>
        <p:spPr>
          <a:xfrm>
            <a:off x="9080922" y="2684128"/>
            <a:ext cx="206713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 </a:t>
            </a:r>
            <a:r>
              <a:rPr lang="en-US" altLang="zh-CN" sz="1000" dirty="0">
                <a:solidFill>
                  <a:srgbClr val="FFFFFF"/>
                </a:solidFill>
              </a:rPr>
              <a:t>Suitable for SMEs, Schools and Hospitals</a:t>
            </a:r>
          </a:p>
        </p:txBody>
      </p:sp>
      <p:sp>
        <p:nvSpPr>
          <p:cNvPr id="86" name="Freeform 25"/>
          <p:cNvSpPr/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Freeform 25"/>
          <p:cNvSpPr/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Freeform 25"/>
          <p:cNvSpPr/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976782" y="5210809"/>
            <a:ext cx="2275418" cy="790448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976782" y="3216297"/>
            <a:ext cx="2275418" cy="1879578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48562" y="3420555"/>
            <a:ext cx="1731858" cy="1457468"/>
            <a:chOff x="9248562" y="3321260"/>
            <a:chExt cx="1731858" cy="1457468"/>
          </a:xfrm>
        </p:grpSpPr>
        <p:sp>
          <p:nvSpPr>
            <p:cNvPr id="42" name="Rectangle 82"/>
            <p:cNvSpPr/>
            <p:nvPr/>
          </p:nvSpPr>
          <p:spPr>
            <a:xfrm>
              <a:off x="9397793" y="3321260"/>
              <a:ext cx="1433396" cy="5804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Rich L3 functions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Support static routing and policy-based routing</a:t>
              </a:r>
            </a:p>
          </p:txBody>
        </p:sp>
        <p:sp>
          <p:nvSpPr>
            <p:cNvPr id="43" name="Rectangle 82"/>
            <p:cNvSpPr/>
            <p:nvPr/>
          </p:nvSpPr>
          <p:spPr>
            <a:xfrm>
              <a:off x="9248562" y="4198313"/>
              <a:ext cx="1731858" cy="5804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Differentiated ports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rgbClr val="FFC492"/>
                  </a:solidFill>
                </a:rPr>
                <a:t>2.5GE vs GE access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avoiding homogeneous competition</a:t>
              </a:r>
            </a:p>
          </p:txBody>
        </p:sp>
      </p:grpSp>
      <p:sp>
        <p:nvSpPr>
          <p:cNvPr id="44" name="Rectangle 82"/>
          <p:cNvSpPr/>
          <p:nvPr/>
        </p:nvSpPr>
        <p:spPr>
          <a:xfrm>
            <a:off x="9170988" y="5406500"/>
            <a:ext cx="1940346" cy="4326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Simplified O&amp;M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App, cloud platform, or web</a:t>
            </a:r>
          </a:p>
        </p:txBody>
      </p:sp>
      <p:grpSp>
        <p:nvGrpSpPr>
          <p:cNvPr id="45" name="组合 44"/>
          <p:cNvGrpSpPr/>
          <p:nvPr/>
        </p:nvGrpSpPr>
        <p:grpSpPr>
          <a:xfrm flipH="1">
            <a:off x="10625138" y="3213420"/>
            <a:ext cx="627062" cy="629939"/>
            <a:chOff x="8976782" y="3213420"/>
            <a:chExt cx="627062" cy="629939"/>
          </a:xfrm>
        </p:grpSpPr>
        <p:sp>
          <p:nvSpPr>
            <p:cNvPr id="47" name="斜纹 46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文本框 34"/>
            <p:cNvSpPr txBox="1"/>
            <p:nvPr/>
          </p:nvSpPr>
          <p:spPr>
            <a:xfrm rot="18872475">
              <a:off x="8959094" y="3362714"/>
              <a:ext cx="495566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 flipH="1">
            <a:off x="10625138" y="5210809"/>
            <a:ext cx="627062" cy="627062"/>
            <a:chOff x="8976782" y="3216297"/>
            <a:chExt cx="627062" cy="627062"/>
          </a:xfrm>
        </p:grpSpPr>
        <p:sp>
          <p:nvSpPr>
            <p:cNvPr id="50" name="斜纹 49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文本框 34"/>
            <p:cNvSpPr txBox="1"/>
            <p:nvPr/>
          </p:nvSpPr>
          <p:spPr>
            <a:xfrm rot="18872475">
              <a:off x="8980496" y="3353749"/>
              <a:ext cx="470408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Partner Benefit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72C96AF8-2796-48B7-B3BF-1837F46A1C7D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52" name="斜纹 51">
              <a:extLst>
                <a:ext uri="{FF2B5EF4-FFF2-40B4-BE49-F238E27FC236}">
                  <a16:creationId xmlns:a16="http://schemas.microsoft.com/office/drawing/2014/main" id="{FDF5BA16-E6F2-4E26-ACC3-53CB2E7B641B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文本框 34">
              <a:extLst>
                <a:ext uri="{FF2B5EF4-FFF2-40B4-BE49-F238E27FC236}">
                  <a16:creationId xmlns:a16="http://schemas.microsoft.com/office/drawing/2014/main" id="{406431E2-4EB1-41CB-B0B9-60C86D9B5771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67B571C9-D0DC-441E-9CB4-29C22CDC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/>
          <a:stretch/>
        </p:blipFill>
        <p:spPr>
          <a:xfrm>
            <a:off x="1065212" y="1726307"/>
            <a:ext cx="6988705" cy="4234103"/>
          </a:xfrm>
          <a:prstGeom prst="rect">
            <a:avLst/>
          </a:prstGeom>
        </p:spPr>
      </p:pic>
      <p:sp>
        <p:nvSpPr>
          <p:cNvPr id="60" name="圆角矩形 59"/>
          <p:cNvSpPr/>
          <p:nvPr/>
        </p:nvSpPr>
        <p:spPr>
          <a:xfrm>
            <a:off x="1065212" y="1710057"/>
            <a:ext cx="6988706" cy="4250353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rgbClr val="666666"/>
              </a:solidFill>
            </a:endParaRPr>
          </a:p>
        </p:txBody>
      </p:sp>
      <p:cxnSp>
        <p:nvCxnSpPr>
          <p:cNvPr id="62" name="肘形连接符 61"/>
          <p:cNvCxnSpPr>
            <a:cxnSpLocks/>
          </p:cNvCxnSpPr>
          <p:nvPr/>
        </p:nvCxnSpPr>
        <p:spPr>
          <a:xfrm rot="5400000" flipH="1" flipV="1">
            <a:off x="3200155" y="1360535"/>
            <a:ext cx="1154533" cy="2142730"/>
          </a:xfrm>
          <a:prstGeom prst="bentConnector2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sp>
        <p:nvSpPr>
          <p:cNvPr id="63" name="椭圆 62"/>
          <p:cNvSpPr/>
          <p:nvPr/>
        </p:nvSpPr>
        <p:spPr>
          <a:xfrm>
            <a:off x="1972803" y="3009166"/>
            <a:ext cx="1486716" cy="23689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grpSp>
        <p:nvGrpSpPr>
          <p:cNvPr id="55" name="组合 54"/>
          <p:cNvGrpSpPr/>
          <p:nvPr/>
        </p:nvGrpSpPr>
        <p:grpSpPr>
          <a:xfrm rot="5400000">
            <a:off x="4972846" y="1934203"/>
            <a:ext cx="210389" cy="349618"/>
            <a:chOff x="9637854" y="2834886"/>
            <a:chExt cx="337361" cy="553829"/>
          </a:xfrm>
        </p:grpSpPr>
        <p:sp>
          <p:nvSpPr>
            <p:cNvPr id="56" name="Freeform 86"/>
            <p:cNvSpPr/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7" name="Freeform 87"/>
            <p:cNvSpPr/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Freeform 88"/>
            <p:cNvSpPr/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9" name="Picture 15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58891" y="1776959"/>
            <a:ext cx="438297" cy="1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文本框 56">
            <a:extLst>
              <a:ext uri="{FF2B5EF4-FFF2-40B4-BE49-F238E27FC236}">
                <a16:creationId xmlns:a16="http://schemas.microsoft.com/office/drawing/2014/main" id="{3F9F6EE7-9035-45F0-8A48-41743860B6B3}"/>
              </a:ext>
            </a:extLst>
          </p:cNvPr>
          <p:cNvSpPr txBox="1"/>
          <p:nvPr/>
        </p:nvSpPr>
        <p:spPr>
          <a:xfrm>
            <a:off x="2136637" y="3345076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S310S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CD06911-3737-4099-B67C-5944E82D1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42" y="3009167"/>
            <a:ext cx="1560477" cy="2494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26934821-6D95-484D-B9E2-F6C1E84D7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43" y="2333794"/>
            <a:ext cx="1560477" cy="2494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5230139-581A-4FEF-8ADF-891A060E1E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31" y="2138831"/>
            <a:ext cx="1082969" cy="225060"/>
          </a:xfrm>
          <a:prstGeom prst="rect">
            <a:avLst/>
          </a:prstGeom>
        </p:spPr>
      </p:pic>
      <p:grpSp>
        <p:nvGrpSpPr>
          <p:cNvPr id="76" name="组合 75">
            <a:extLst>
              <a:ext uri="{FF2B5EF4-FFF2-40B4-BE49-F238E27FC236}">
                <a16:creationId xmlns:a16="http://schemas.microsoft.com/office/drawing/2014/main" id="{AE37A03F-6719-4AB4-B576-1824A4613D22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D970B24F-E5CC-4F00-9293-68E0AFA23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4477A5BD-6808-4793-A295-8ACB8C3642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25579D4-AFB3-4313-A4ED-5B26A18E2F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80" name="图片 79">
            <a:extLst>
              <a:ext uri="{FF2B5EF4-FFF2-40B4-BE49-F238E27FC236}">
                <a16:creationId xmlns:a16="http://schemas.microsoft.com/office/drawing/2014/main" id="{C70D7FA8-E855-4EEC-98A8-B956C35FA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04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81152"/>
            <a:ext cx="10726737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Enhanced Layer 2 Switch — eKitEngine S220: Easy Web for Effortless Management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A500A58-8DE2-4DF4-A60B-134125A005A4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2"/>
            <a:stretch>
              <a:fillRect/>
            </a:stretch>
          </p:blipFill>
          <p:spPr>
            <a:xfrm>
              <a:off x="928969" y="1710057"/>
              <a:ext cx="7260944" cy="4291200"/>
            </a:xfrm>
            <a:prstGeom prst="roundRect">
              <a:avLst>
                <a:gd name="adj" fmla="val 2351"/>
              </a:avLst>
            </a:prstGeom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9022819" y="1599895"/>
              <a:ext cx="2183344" cy="3334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704215" rtl="0" eaLnBrk="1" fontAlgn="auto" latinLnBrk="0" hangingPunct="1">
                <a:lnSpc>
                  <a:spcPts val="2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rPr>
                <a:t>S220</a:t>
              </a: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022819" y="2684128"/>
              <a:ext cx="218334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*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Suitable for enterprise office, K-12 school, small hospital, and more</a:t>
              </a: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1" name="组合 50"/>
            <p:cNvGrpSpPr>
              <a:grpSpLocks noChangeAspect="1"/>
            </p:cNvGrpSpPr>
            <p:nvPr/>
          </p:nvGrpSpPr>
          <p:grpSpPr>
            <a:xfrm>
              <a:off x="9371776" y="2188497"/>
              <a:ext cx="1652777" cy="457419"/>
              <a:chOff x="617469" y="1913909"/>
              <a:chExt cx="12196764" cy="3375543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470" y="3283213"/>
                <a:ext cx="12196763" cy="2006239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469" y="1913909"/>
                <a:ext cx="12196764" cy="1943476"/>
              </a:xfrm>
              <a:prstGeom prst="rect">
                <a:avLst/>
              </a:prstGeom>
            </p:spPr>
          </p:pic>
        </p:grpSp>
        <p:cxnSp>
          <p:nvCxnSpPr>
            <p:cNvPr id="49" name="肘形连接符 48"/>
            <p:cNvCxnSpPr/>
            <p:nvPr/>
          </p:nvCxnSpPr>
          <p:spPr>
            <a:xfrm rot="5400000" flipH="1" flipV="1">
              <a:off x="3518316" y="1083861"/>
              <a:ext cx="1832599" cy="4684845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grpSp>
          <p:nvGrpSpPr>
            <p:cNvPr id="50" name="组合 49"/>
            <p:cNvGrpSpPr/>
            <p:nvPr/>
          </p:nvGrpSpPr>
          <p:grpSpPr>
            <a:xfrm>
              <a:off x="1496886" y="4342582"/>
              <a:ext cx="1486716" cy="236899"/>
              <a:chOff x="1496886" y="3715477"/>
              <a:chExt cx="1486716" cy="236899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496886" y="3715477"/>
                <a:ext cx="1486716" cy="2368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glow rad="482600">
                  <a:srgbClr val="00B0F0">
                    <a:alpha val="1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endParaRPr>
              </a:p>
            </p:txBody>
          </p:sp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6887" y="3715477"/>
                <a:ext cx="1486715" cy="236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" name="矩形 32"/>
            <p:cNvSpPr/>
            <p:nvPr/>
          </p:nvSpPr>
          <p:spPr>
            <a:xfrm>
              <a:off x="8976782" y="4708466"/>
              <a:ext cx="2275418" cy="1292791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solidFill>
                <a:schemeClr val="tx2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8976782" y="3216297"/>
              <a:ext cx="2275418" cy="1312637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36" name="Rectangle 82"/>
            <p:cNvSpPr/>
            <p:nvPr/>
          </p:nvSpPr>
          <p:spPr>
            <a:xfrm>
              <a:off x="9112354" y="3537621"/>
              <a:ext cx="2004274" cy="6422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Perpetual </a:t>
              </a:r>
              <a:r>
                <a:rPr lang="en-US" altLang="zh-CN" sz="1200" b="1" dirty="0" err="1">
                  <a:solidFill>
                    <a:srgbClr val="FFC492"/>
                  </a:solidFill>
                </a:rPr>
                <a:t>PoE</a:t>
              </a:r>
              <a:r>
                <a:rPr lang="en-US" altLang="zh-CN" sz="1200" b="1" dirty="0">
                  <a:solidFill>
                    <a:srgbClr val="FFC492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Device restart without power interruption. 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Compatible with hundreds of PDs, suiting devices from different vendors</a:t>
              </a:r>
            </a:p>
          </p:txBody>
        </p:sp>
        <p:sp>
          <p:nvSpPr>
            <p:cNvPr id="38" name="Rectangle 82"/>
            <p:cNvSpPr/>
            <p:nvPr/>
          </p:nvSpPr>
          <p:spPr>
            <a:xfrm>
              <a:off x="9204430" y="4985742"/>
              <a:ext cx="1820123" cy="8156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Simple configuration and maintenance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APP deployment by </a:t>
              </a:r>
              <a:r>
                <a:rPr lang="en-US" altLang="zh-CN" sz="800" dirty="0">
                  <a:solidFill>
                    <a:srgbClr val="FFC492"/>
                  </a:solidFill>
                </a:rPr>
                <a:t>scanning the code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Wizard-based configuration </a:t>
              </a:r>
              <a:r>
                <a:rPr lang="en-US" altLang="zh-CN" sz="800" dirty="0">
                  <a:solidFill>
                    <a:srgbClr val="FFC492"/>
                  </a:solidFill>
                </a:rPr>
                <a:t>on</a:t>
              </a:r>
              <a:r>
                <a:rPr lang="en-US" altLang="zh-CN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rgbClr val="FFC492"/>
                  </a:solidFill>
                </a:rPr>
                <a:t>Easy Web, </a:t>
              </a:r>
              <a:r>
                <a:rPr lang="en-US" altLang="zh-CN" sz="800" dirty="0">
                  <a:solidFill>
                    <a:schemeClr val="tx2"/>
                  </a:solidFill>
                </a:rPr>
                <a:t>making local deployment easy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 flipH="1">
              <a:off x="10625138" y="3216297"/>
              <a:ext cx="627062" cy="627062"/>
              <a:chOff x="8976782" y="3216297"/>
              <a:chExt cx="627062" cy="627062"/>
            </a:xfrm>
          </p:grpSpPr>
          <p:sp>
            <p:nvSpPr>
              <p:cNvPr id="40" name="斜纹 39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H="1">
              <a:off x="10625138" y="4708466"/>
              <a:ext cx="627062" cy="627062"/>
              <a:chOff x="8976782" y="3216297"/>
              <a:chExt cx="627062" cy="627062"/>
            </a:xfrm>
          </p:grpSpPr>
          <p:sp>
            <p:nvSpPr>
              <p:cNvPr id="48" name="斜纹 47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Partner Benefit</a:t>
                </a: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 rot="5400000">
              <a:off x="6892969" y="2614514"/>
              <a:ext cx="210389" cy="349618"/>
              <a:chOff x="9637854" y="2834886"/>
              <a:chExt cx="337361" cy="553829"/>
            </a:xfrm>
          </p:grpSpPr>
          <p:sp>
            <p:nvSpPr>
              <p:cNvPr id="42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7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</p:grpSp>
        <p:pic>
          <p:nvPicPr>
            <p:cNvPr id="57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26905" y="2414613"/>
              <a:ext cx="538308" cy="19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文本框 56">
            <a:extLst>
              <a:ext uri="{FF2B5EF4-FFF2-40B4-BE49-F238E27FC236}">
                <a16:creationId xmlns:a16="http://schemas.microsoft.com/office/drawing/2014/main" id="{C4E4C8AC-577C-4A4E-BB77-C97DB6B0C805}"/>
              </a:ext>
            </a:extLst>
          </p:cNvPr>
          <p:cNvSpPr txBox="1"/>
          <p:nvPr/>
        </p:nvSpPr>
        <p:spPr>
          <a:xfrm>
            <a:off x="1572894" y="4684139"/>
            <a:ext cx="12362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S220</a:t>
            </a:r>
          </a:p>
        </p:txBody>
      </p:sp>
      <p:pic>
        <p:nvPicPr>
          <p:cNvPr id="2050" name="Picture 2" descr="https://info.support.huawei.com/info-finder/imagelib/getImgByNames4web?package_name=98012551_pic.zip&amp;picture_name=98012551_pic$$front_top.png">
            <a:extLst>
              <a:ext uri="{FF2B5EF4-FFF2-40B4-BE49-F238E27FC236}">
                <a16:creationId xmlns:a16="http://schemas.microsoft.com/office/drawing/2014/main" id="{FC7069E6-CA60-4AC6-A8FA-E4C4A693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451" y="1957497"/>
            <a:ext cx="1020995" cy="2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组合 59">
            <a:extLst>
              <a:ext uri="{FF2B5EF4-FFF2-40B4-BE49-F238E27FC236}">
                <a16:creationId xmlns:a16="http://schemas.microsoft.com/office/drawing/2014/main" id="{FE685E99-F972-4B95-AB5F-D083AB100D32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D1097964-196D-4E32-8BDA-54E8937FA6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EA2E6CB0-3A58-4C12-B87C-0AA0768F1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">
              <a:hlinkClick r:id="rId10" action="ppaction://hlinksldjump"/>
              <a:extLst>
                <a:ext uri="{FF2B5EF4-FFF2-40B4-BE49-F238E27FC236}">
                  <a16:creationId xmlns:a16="http://schemas.microsoft.com/office/drawing/2014/main" id="{D0981502-5159-4EA4-B555-00A9C406C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8" name="图片 67">
            <a:extLst>
              <a:ext uri="{FF2B5EF4-FFF2-40B4-BE49-F238E27FC236}">
                <a16:creationId xmlns:a16="http://schemas.microsoft.com/office/drawing/2014/main" id="{7011B89B-62FB-412F-B044-5043DF721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65764"/>
            <a:ext cx="1072673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Unmanaged Switch — eKitEngine S110: 4 DIP Switches, Easier Management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60496E0-2A6F-48A0-8071-BC561CF272BB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672" y="1719837"/>
              <a:ext cx="7249789" cy="4291200"/>
            </a:xfrm>
            <a:prstGeom prst="roundRect">
              <a:avLst>
                <a:gd name="adj" fmla="val 1852"/>
              </a:avLst>
            </a:prstGeom>
          </p:spPr>
        </p:pic>
        <p:sp>
          <p:nvSpPr>
            <p:cNvPr id="61" name="圆角矩形 60"/>
            <p:cNvSpPr/>
            <p:nvPr/>
          </p:nvSpPr>
          <p:spPr>
            <a:xfrm>
              <a:off x="928969" y="1719682"/>
              <a:ext cx="7261194" cy="4291355"/>
            </a:xfrm>
            <a:prstGeom prst="roundRect">
              <a:avLst>
                <a:gd name="adj" fmla="val 2329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9022819" y="1599895"/>
              <a:ext cx="2183344" cy="3334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704215" rtl="0" eaLnBrk="1" fontAlgn="auto" latinLnBrk="0" hangingPunct="1">
                <a:lnSpc>
                  <a:spcPts val="2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rPr>
                <a:t>S110</a:t>
              </a: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022819" y="2684128"/>
              <a:ext cx="218334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*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Suitable for store, real estate, and more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524628" y="4486697"/>
              <a:ext cx="1120582" cy="142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482600">
                <a:srgbClr val="00B0F0">
                  <a:alpha val="1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cxnSp>
          <p:nvCxnSpPr>
            <p:cNvPr id="66" name="肘形连接符 65"/>
            <p:cNvCxnSpPr/>
            <p:nvPr/>
          </p:nvCxnSpPr>
          <p:spPr>
            <a:xfrm rot="5400000" flipH="1" flipV="1">
              <a:off x="3487032" y="2162528"/>
              <a:ext cx="2016969" cy="2688582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4629" y="4445732"/>
              <a:ext cx="1120581" cy="2090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矩形 46"/>
            <p:cNvSpPr/>
            <p:nvPr/>
          </p:nvSpPr>
          <p:spPr>
            <a:xfrm>
              <a:off x="8976782" y="4207934"/>
              <a:ext cx="2275418" cy="1793324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112353" y="4457774"/>
              <a:ext cx="2004274" cy="1316609"/>
              <a:chOff x="9237615" y="3263821"/>
              <a:chExt cx="1783704" cy="1316609"/>
            </a:xfrm>
          </p:grpSpPr>
          <p:sp>
            <p:nvSpPr>
              <p:cNvPr id="49" name="Rectangle 82"/>
              <p:cNvSpPr/>
              <p:nvPr/>
            </p:nvSpPr>
            <p:spPr>
              <a:xfrm>
                <a:off x="9237615" y="3263821"/>
                <a:ext cx="1783704" cy="62376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1100" b="1" dirty="0">
                    <a:solidFill>
                      <a:srgbClr val="FFC492"/>
                    </a:solidFill>
                  </a:rPr>
                  <a:t>Perpetual </a:t>
                </a:r>
                <a:r>
                  <a:rPr lang="en-US" altLang="zh-CN" sz="1100" b="1" dirty="0" err="1">
                    <a:solidFill>
                      <a:srgbClr val="FFC492"/>
                    </a:solidFill>
                  </a:rPr>
                  <a:t>PoE</a:t>
                </a:r>
                <a:endParaRPr lang="en-US" altLang="zh-CN" sz="1100" b="1" dirty="0">
                  <a:solidFill>
                    <a:srgbClr val="FFC492"/>
                  </a:solidFill>
                </a:endParaRPr>
              </a:p>
              <a:p>
                <a:pPr algn="ctr">
                  <a:defRPr/>
                </a:pPr>
                <a:r>
                  <a:rPr lang="en-US" altLang="zh-CN" sz="800" dirty="0">
                    <a:solidFill>
                      <a:schemeClr val="tx2"/>
                    </a:solidFill>
                  </a:rPr>
                  <a:t>Device restart without power interruption. </a:t>
                </a:r>
              </a:p>
              <a:p>
                <a:pPr algn="ctr">
                  <a:defRPr/>
                </a:pPr>
                <a:r>
                  <a:rPr lang="en-US" altLang="zh-CN" sz="800" dirty="0">
                    <a:solidFill>
                      <a:schemeClr val="tx2"/>
                    </a:solidFill>
                  </a:rPr>
                  <a:t>Compatible with hundreds of PDs, suiting devices from different vendors</a:t>
                </a:r>
              </a:p>
            </p:txBody>
          </p:sp>
          <p:sp>
            <p:nvSpPr>
              <p:cNvPr id="50" name="Rectangle 82"/>
              <p:cNvSpPr/>
              <p:nvPr/>
            </p:nvSpPr>
            <p:spPr>
              <a:xfrm>
                <a:off x="9237615" y="4079780"/>
                <a:ext cx="1783704" cy="50065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1100" b="1" dirty="0">
                    <a:solidFill>
                      <a:srgbClr val="FFC492"/>
                    </a:solidFill>
                  </a:rPr>
                  <a:t>Noise-free and energy-saving</a:t>
                </a:r>
              </a:p>
              <a:p>
                <a:pPr algn="ctr">
                  <a:defRPr/>
                </a:pPr>
                <a:r>
                  <a:rPr lang="en-US" altLang="zh-CN" sz="800" dirty="0">
                    <a:solidFill>
                      <a:prstClr val="white"/>
                    </a:solidFill>
                  </a:rPr>
                  <a:t>Fan-free design, </a:t>
                </a:r>
                <a:r>
                  <a:rPr lang="en-US" altLang="zh-CN" sz="800" dirty="0">
                    <a:solidFill>
                      <a:srgbClr val="FFC492"/>
                    </a:solidFill>
                  </a:rPr>
                  <a:t>quiet, </a:t>
                </a:r>
                <a:r>
                  <a:rPr lang="en-US" altLang="zh-CN" sz="800" dirty="0">
                    <a:solidFill>
                      <a:prstClr val="white"/>
                    </a:solidFill>
                  </a:rPr>
                  <a:t>energy-saving, and eco-friendly</a:t>
                </a: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 flipH="1">
              <a:off x="10625138" y="4207934"/>
              <a:ext cx="627062" cy="627062"/>
              <a:chOff x="8976782" y="3216297"/>
              <a:chExt cx="627062" cy="627062"/>
            </a:xfrm>
          </p:grpSpPr>
          <p:sp>
            <p:nvSpPr>
              <p:cNvPr id="53" name="斜纹 52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976782" y="3216297"/>
              <a:ext cx="2275418" cy="820187"/>
              <a:chOff x="8976782" y="4991100"/>
              <a:chExt cx="2275418" cy="820187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8976782" y="4991101"/>
                <a:ext cx="2275418" cy="820186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9525" cap="flat" cmpd="sng" algn="ctr">
                <a:noFill/>
                <a:prstDash val="solid"/>
                <a:miter lim="800000"/>
              </a:ln>
              <a:effectLst/>
            </p:spPr>
            <p:txBody>
              <a:bodyPr lIns="216000" tIns="0" rIns="0" bIns="0" rtlCol="0" anchor="ctr">
                <a:noAutofit/>
              </a:bodyPr>
              <a:lstStyle/>
              <a:p>
                <a:pPr algn="ctr" defTabSz="914400">
                  <a:defRPr/>
                </a:pPr>
                <a:endParaRPr lang="en-US" altLang="zh-CN" sz="1400" b="1" kern="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62" name="Rectangle 82"/>
              <p:cNvSpPr/>
              <p:nvPr/>
            </p:nvSpPr>
            <p:spPr>
              <a:xfrm>
                <a:off x="9204430" y="5157319"/>
                <a:ext cx="1820123" cy="50065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1100" b="1" dirty="0">
                    <a:solidFill>
                      <a:srgbClr val="FFC492"/>
                    </a:solidFill>
                  </a:rPr>
                  <a:t>4 DIP switches</a:t>
                </a:r>
              </a:p>
              <a:p>
                <a:pPr algn="ctr">
                  <a:defRPr/>
                </a:pPr>
                <a:r>
                  <a:rPr lang="en-US" altLang="zh-CN" sz="800" dirty="0">
                    <a:solidFill>
                      <a:schemeClr val="tx2"/>
                    </a:solidFill>
                  </a:rPr>
                  <a:t>Four typical modes for easier management</a:t>
                </a: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 flipH="1">
                <a:off x="10625138" y="4991100"/>
                <a:ext cx="627062" cy="627062"/>
                <a:chOff x="8976782" y="3216297"/>
                <a:chExt cx="627062" cy="627062"/>
              </a:xfrm>
            </p:grpSpPr>
            <p:sp>
              <p:nvSpPr>
                <p:cNvPr id="68" name="斜纹 67"/>
                <p:cNvSpPr/>
                <p:nvPr/>
              </p:nvSpPr>
              <p:spPr>
                <a:xfrm>
                  <a:off x="8976782" y="3216297"/>
                  <a:ext cx="627062" cy="627062"/>
                </a:xfrm>
                <a:prstGeom prst="diagStripe">
                  <a:avLst>
                    <a:gd name="adj" fmla="val 48086"/>
                  </a:avLst>
                </a:prstGeom>
                <a:gradFill>
                  <a:gsLst>
                    <a:gs pos="0">
                      <a:schemeClr val="tx2">
                        <a:alpha val="30000"/>
                      </a:schemeClr>
                    </a:gs>
                    <a:gs pos="100000">
                      <a:schemeClr val="tx2">
                        <a:alpha val="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文本框 34"/>
                <p:cNvSpPr txBox="1"/>
                <p:nvPr/>
              </p:nvSpPr>
              <p:spPr>
                <a:xfrm rot="18872475">
                  <a:off x="8980496" y="3366059"/>
                  <a:ext cx="470408" cy="1723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altLang="zh-CN" sz="700" b="1" dirty="0">
                      <a:solidFill>
                        <a:schemeClr val="tx2"/>
                      </a:solidFill>
                    </a:rPr>
                    <a:t>Partner Benefit</a:t>
                  </a:r>
                </a:p>
              </p:txBody>
            </p:sp>
          </p:grpSp>
        </p:grpSp>
        <p:grpSp>
          <p:nvGrpSpPr>
            <p:cNvPr id="40" name="组合 39"/>
            <p:cNvGrpSpPr/>
            <p:nvPr/>
          </p:nvGrpSpPr>
          <p:grpSpPr>
            <a:xfrm rot="5400000">
              <a:off x="5938092" y="2595639"/>
              <a:ext cx="210389" cy="349618"/>
              <a:chOff x="9637854" y="2834886"/>
              <a:chExt cx="337361" cy="553829"/>
            </a:xfrm>
          </p:grpSpPr>
          <p:sp>
            <p:nvSpPr>
              <p:cNvPr id="41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42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43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44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825627" y="2413590"/>
              <a:ext cx="434352" cy="153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56">
            <a:extLst>
              <a:ext uri="{FF2B5EF4-FFF2-40B4-BE49-F238E27FC236}">
                <a16:creationId xmlns:a16="http://schemas.microsoft.com/office/drawing/2014/main" id="{3C465BF6-B7A1-4BEC-87DC-74D13BE8DB73}"/>
              </a:ext>
            </a:extLst>
          </p:cNvPr>
          <p:cNvSpPr txBox="1"/>
          <p:nvPr/>
        </p:nvSpPr>
        <p:spPr>
          <a:xfrm>
            <a:off x="2444620" y="4714161"/>
            <a:ext cx="12362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S110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32836DF6-1858-4AC9-ADE8-691F32A32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430" y="2152494"/>
            <a:ext cx="1833615" cy="261096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14BB5BFA-0CA9-49EF-AE58-EA5C08BB93C1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A87EA9A8-F398-41BE-8CB3-EDFAA0EAB6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0C01CC86-E130-42EA-BE59-59533C762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">
              <a:hlinkClick r:id="rId7" action="ppaction://hlinksldjump"/>
              <a:extLst>
                <a:ext uri="{FF2B5EF4-FFF2-40B4-BE49-F238E27FC236}">
                  <a16:creationId xmlns:a16="http://schemas.microsoft.com/office/drawing/2014/main" id="{C651297D-5A9B-4469-B380-821554F35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5F764E01-5926-486C-9C14-C1E48E50F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25"/>
          <p:cNvSpPr/>
          <p:nvPr/>
        </p:nvSpPr>
        <p:spPr bwMode="auto">
          <a:xfrm>
            <a:off x="731839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文本框 56"/>
          <p:cNvSpPr txBox="1"/>
          <p:nvPr/>
        </p:nvSpPr>
        <p:spPr>
          <a:xfrm>
            <a:off x="8841323" y="1609513"/>
            <a:ext cx="2562677" cy="3141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S220S</a:t>
            </a:r>
          </a:p>
        </p:txBody>
      </p:sp>
      <p:sp>
        <p:nvSpPr>
          <p:cNvPr id="128" name="Rectangle 82"/>
          <p:cNvSpPr/>
          <p:nvPr/>
        </p:nvSpPr>
        <p:spPr>
          <a:xfrm>
            <a:off x="9083358" y="2728571"/>
            <a:ext cx="208851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ctr" defTabSz="2438400">
              <a:buFont typeface="Arial" panose="020B0604020202020204" pitchFamily="34" charset="0"/>
              <a:buChar char="•"/>
              <a:defRPr/>
            </a:pPr>
            <a:r>
              <a:rPr lang="en-US" altLang="zh-CN" sz="1000" dirty="0">
                <a:solidFill>
                  <a:srgbClr val="FFFFFF"/>
                </a:solidFill>
              </a:rPr>
              <a:t>Suitable for SMEs, commercial stores and hotels</a:t>
            </a:r>
          </a:p>
          <a:p>
            <a:pPr algn="ctr" defTabSz="2438400">
              <a:defRPr/>
            </a:pP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46" name="Title 2"/>
          <p:cNvSpPr txBox="1"/>
          <p:nvPr/>
        </p:nvSpPr>
        <p:spPr>
          <a:xfrm>
            <a:off x="735013" y="527264"/>
            <a:ext cx="1072673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Economical L2 switch S220S: differentiated port access, upgrade to 2.5GE networking without device replacement</a:t>
            </a:r>
          </a:p>
        </p:txBody>
      </p:sp>
      <p:sp>
        <p:nvSpPr>
          <p:cNvPr id="86" name="Freeform 25"/>
          <p:cNvSpPr/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Freeform 25"/>
          <p:cNvSpPr/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Freeform 25"/>
          <p:cNvSpPr/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976782" y="5210809"/>
            <a:ext cx="2275418" cy="790448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976782" y="3216297"/>
            <a:ext cx="2275418" cy="1879578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9248562" y="3420555"/>
            <a:ext cx="1744643" cy="1471062"/>
            <a:chOff x="9248562" y="3321260"/>
            <a:chExt cx="1744643" cy="1471062"/>
          </a:xfrm>
        </p:grpSpPr>
        <p:sp>
          <p:nvSpPr>
            <p:cNvPr id="57" name="Rectangle 82"/>
            <p:cNvSpPr/>
            <p:nvPr/>
          </p:nvSpPr>
          <p:spPr>
            <a:xfrm>
              <a:off x="9282833" y="3321260"/>
              <a:ext cx="1710372" cy="5804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Differentiated ports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2.5GE vs GE access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avoiding homogeneous competition</a:t>
              </a:r>
            </a:p>
          </p:txBody>
        </p:sp>
        <p:sp>
          <p:nvSpPr>
            <p:cNvPr id="58" name="Rectangle 82"/>
            <p:cNvSpPr/>
            <p:nvPr/>
          </p:nvSpPr>
          <p:spPr>
            <a:xfrm>
              <a:off x="9248562" y="4064174"/>
              <a:ext cx="1731858" cy="7281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Always-on PoE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Compatible with non-standard PDs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Uninterrupted power supply during switch restart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 flipH="1">
            <a:off x="10625138" y="3212791"/>
            <a:ext cx="627062" cy="630568"/>
            <a:chOff x="8976782" y="3212791"/>
            <a:chExt cx="627062" cy="630568"/>
          </a:xfrm>
        </p:grpSpPr>
        <p:sp>
          <p:nvSpPr>
            <p:cNvPr id="61" name="斜纹 60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文本框 34"/>
            <p:cNvSpPr txBox="1"/>
            <p:nvPr/>
          </p:nvSpPr>
          <p:spPr>
            <a:xfrm rot="18872475">
              <a:off x="8955366" y="3364276"/>
              <a:ext cx="499948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 flipH="1">
            <a:off x="10625138" y="5210809"/>
            <a:ext cx="627062" cy="627062"/>
            <a:chOff x="8976782" y="3216297"/>
            <a:chExt cx="627062" cy="627062"/>
          </a:xfrm>
        </p:grpSpPr>
        <p:sp>
          <p:nvSpPr>
            <p:cNvPr id="64" name="斜纹 63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文本框 34"/>
            <p:cNvSpPr txBox="1"/>
            <p:nvPr/>
          </p:nvSpPr>
          <p:spPr>
            <a:xfrm rot="18872475">
              <a:off x="8980496" y="3353749"/>
              <a:ext cx="470408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Partner Benefit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F60CE0C9-8C74-41B4-96E4-97B5E2EF1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8"/>
          <a:stretch/>
        </p:blipFill>
        <p:spPr>
          <a:xfrm>
            <a:off x="1203055" y="1854199"/>
            <a:ext cx="6850863" cy="4009072"/>
          </a:xfrm>
          <a:prstGeom prst="rect">
            <a:avLst/>
          </a:prstGeom>
        </p:spPr>
      </p:pic>
      <p:sp>
        <p:nvSpPr>
          <p:cNvPr id="51" name="圆角矩形 59">
            <a:extLst>
              <a:ext uri="{FF2B5EF4-FFF2-40B4-BE49-F238E27FC236}">
                <a16:creationId xmlns:a16="http://schemas.microsoft.com/office/drawing/2014/main" id="{C0F5B2B7-1461-4498-B7BC-4CCC0D300CEF}"/>
              </a:ext>
            </a:extLst>
          </p:cNvPr>
          <p:cNvSpPr/>
          <p:nvPr/>
        </p:nvSpPr>
        <p:spPr>
          <a:xfrm>
            <a:off x="1168400" y="1854199"/>
            <a:ext cx="6885518" cy="4009072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rgbClr val="666666"/>
              </a:solidFill>
            </a:endParaRPr>
          </a:p>
        </p:txBody>
      </p:sp>
      <p:cxnSp>
        <p:nvCxnSpPr>
          <p:cNvPr id="45" name="直接连接符 44"/>
          <p:cNvCxnSpPr>
            <a:cxnSpLocks/>
          </p:cNvCxnSpPr>
          <p:nvPr/>
        </p:nvCxnSpPr>
        <p:spPr>
          <a:xfrm flipV="1">
            <a:off x="2052907" y="2463047"/>
            <a:ext cx="0" cy="2516259"/>
          </a:xfrm>
          <a:prstGeom prst="line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cxnSp>
        <p:nvCxnSpPr>
          <p:cNvPr id="49" name="肘形连接符 48"/>
          <p:cNvCxnSpPr>
            <a:cxnSpLocks/>
            <a:endCxn id="69" idx="3"/>
          </p:cNvCxnSpPr>
          <p:nvPr/>
        </p:nvCxnSpPr>
        <p:spPr>
          <a:xfrm rot="5400000" flipH="1" flipV="1">
            <a:off x="2081155" y="2900877"/>
            <a:ext cx="2715882" cy="1566391"/>
          </a:xfrm>
          <a:prstGeom prst="bentConnector2">
            <a:avLst/>
          </a:prstGeom>
          <a:noFill/>
          <a:ln w="12700" cap="flat" cmpd="sng" algn="ctr">
            <a:solidFill>
              <a:srgbClr val="66FFFF"/>
            </a:solidFill>
            <a:prstDash val="solid"/>
            <a:miter lim="800000"/>
          </a:ln>
          <a:effectLst>
            <a:glow rad="50800">
              <a:srgbClr val="00B0F0">
                <a:alpha val="40000"/>
              </a:srgbClr>
            </a:glow>
          </a:effectLst>
        </p:spPr>
      </p:cxnSp>
      <p:grpSp>
        <p:nvGrpSpPr>
          <p:cNvPr id="50" name="组合 49"/>
          <p:cNvGrpSpPr/>
          <p:nvPr/>
        </p:nvGrpSpPr>
        <p:grpSpPr>
          <a:xfrm>
            <a:off x="1619380" y="4946615"/>
            <a:ext cx="1486716" cy="536752"/>
            <a:chOff x="1496886" y="3715477"/>
            <a:chExt cx="1486716" cy="536752"/>
          </a:xfrm>
        </p:grpSpPr>
        <p:sp>
          <p:nvSpPr>
            <p:cNvPr id="54" name="椭圆 53"/>
            <p:cNvSpPr/>
            <p:nvPr/>
          </p:nvSpPr>
          <p:spPr>
            <a:xfrm>
              <a:off x="1496886" y="3715477"/>
              <a:ext cx="1486716" cy="2368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482600">
                <a:srgbClr val="00B0F0">
                  <a:alpha val="1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>
                <a:solidFill>
                  <a:srgbClr val="666666"/>
                </a:solidFill>
              </a:endParaRPr>
            </a:p>
          </p:txBody>
        </p:sp>
        <p:sp>
          <p:nvSpPr>
            <p:cNvPr id="56" name="文本框 56"/>
            <p:cNvSpPr txBox="1"/>
            <p:nvPr/>
          </p:nvSpPr>
          <p:spPr>
            <a:xfrm>
              <a:off x="1660720" y="4006008"/>
              <a:ext cx="115904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04215">
                <a:defRPr/>
              </a:pPr>
              <a:r>
                <a:rPr lang="en-US" altLang="zh-CN" sz="1600" b="1" kern="0" dirty="0">
                  <a:solidFill>
                    <a:srgbClr val="FFC492"/>
                  </a:solidFill>
                  <a:cs typeface="+mn-ea"/>
                  <a:sym typeface="+mn-lt"/>
                </a:rPr>
                <a:t>S220S</a:t>
              </a:r>
            </a:p>
          </p:txBody>
        </p:sp>
      </p:grpSp>
      <p:pic>
        <p:nvPicPr>
          <p:cNvPr id="66" name="Picture 2" descr="D:\登鹏\9月\柳青（HC大会展览展示）\0c5d659dc933ef0b328fc961e4872d2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3259" y="2132177"/>
            <a:ext cx="467764" cy="3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组合 66"/>
          <p:cNvGrpSpPr/>
          <p:nvPr/>
        </p:nvGrpSpPr>
        <p:grpSpPr>
          <a:xfrm>
            <a:off x="4222292" y="2230736"/>
            <a:ext cx="538308" cy="479904"/>
            <a:chOff x="6726905" y="2414613"/>
            <a:chExt cx="538308" cy="479904"/>
          </a:xfrm>
        </p:grpSpPr>
        <p:grpSp>
          <p:nvGrpSpPr>
            <p:cNvPr id="68" name="组合 67"/>
            <p:cNvGrpSpPr/>
            <p:nvPr/>
          </p:nvGrpSpPr>
          <p:grpSpPr>
            <a:xfrm rot="5400000">
              <a:off x="6892969" y="2614514"/>
              <a:ext cx="210389" cy="349618"/>
              <a:chOff x="9637854" y="2834886"/>
              <a:chExt cx="337361" cy="553829"/>
            </a:xfrm>
          </p:grpSpPr>
          <p:sp>
            <p:nvSpPr>
              <p:cNvPr id="77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9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26905" y="2414613"/>
              <a:ext cx="538308" cy="19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98913A3-FDAF-4952-AA8D-57BF814332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69" y="4891617"/>
            <a:ext cx="1554109" cy="3249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A3E2C-6B26-4DBC-92B9-FCC8FDB78D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33" y="2364543"/>
            <a:ext cx="1697587" cy="27141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3B254012-A41E-41F5-A422-D22D30ECA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19" y="2159702"/>
            <a:ext cx="1297887" cy="271415"/>
          </a:xfrm>
          <a:prstGeom prst="rect">
            <a:avLst/>
          </a:prstGeom>
        </p:spPr>
      </p:pic>
      <p:sp>
        <p:nvSpPr>
          <p:cNvPr id="75" name="Rectangle 82">
            <a:extLst>
              <a:ext uri="{FF2B5EF4-FFF2-40B4-BE49-F238E27FC236}">
                <a16:creationId xmlns:a16="http://schemas.microsoft.com/office/drawing/2014/main" id="{127278E4-88DE-465F-BD63-188EB7137099}"/>
              </a:ext>
            </a:extLst>
          </p:cNvPr>
          <p:cNvSpPr/>
          <p:nvPr/>
        </p:nvSpPr>
        <p:spPr>
          <a:xfrm>
            <a:off x="9170988" y="5406500"/>
            <a:ext cx="1940346" cy="433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Simplified O&amp;M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App, cloud platform, or web</a:t>
            </a: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9914B2BD-1C72-4F02-AE7F-16C5C6F42444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83D2614C-CAB8-4274-9566-DD03A3AFEE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18DF1E69-CEC6-4174-92A5-93BF4F581D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">
              <a:hlinkClick r:id="rId9" action="ppaction://hlinksldjump"/>
              <a:extLst>
                <a:ext uri="{FF2B5EF4-FFF2-40B4-BE49-F238E27FC236}">
                  <a16:creationId xmlns:a16="http://schemas.microsoft.com/office/drawing/2014/main" id="{6A4D5979-BD55-428F-81E2-0D01F4E40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96" name="图片 95">
            <a:extLst>
              <a:ext uri="{FF2B5EF4-FFF2-40B4-BE49-F238E27FC236}">
                <a16:creationId xmlns:a16="http://schemas.microsoft.com/office/drawing/2014/main" id="{ABA7CEDB-3B6C-42BB-9BC7-D1BBFACB4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  <p:grpSp>
        <p:nvGrpSpPr>
          <p:cNvPr id="97" name="组合 96">
            <a:extLst>
              <a:ext uri="{FF2B5EF4-FFF2-40B4-BE49-F238E27FC236}">
                <a16:creationId xmlns:a16="http://schemas.microsoft.com/office/drawing/2014/main" id="{07902093-D082-4506-9715-B3640AD39406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98" name="斜纹 97">
              <a:extLst>
                <a:ext uri="{FF2B5EF4-FFF2-40B4-BE49-F238E27FC236}">
                  <a16:creationId xmlns:a16="http://schemas.microsoft.com/office/drawing/2014/main" id="{FEBD19DD-2AA7-42BC-96EF-C501297E0D2F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9" name="文本框 34">
              <a:extLst>
                <a:ext uri="{FF2B5EF4-FFF2-40B4-BE49-F238E27FC236}">
                  <a16:creationId xmlns:a16="http://schemas.microsoft.com/office/drawing/2014/main" id="{DBC40F28-0DA9-4E51-A5A6-DC9662F559D1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18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65764"/>
            <a:ext cx="1072673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Cost-Effective Settled AP — eKitEngine AP361: Cashier always online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71" name="Freeform 6"/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"/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">
              <a:hlinkClick r:id="rId3" action="ppaction://hlinksldjump"/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6A92D463-C942-44B5-8368-7575F182D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  <p:sp>
        <p:nvSpPr>
          <p:cNvPr id="51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 flipH="1">
            <a:off x="8976782" y="3216297"/>
            <a:ext cx="2275418" cy="2784960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95423" y="3442759"/>
            <a:ext cx="2110740" cy="2332037"/>
            <a:chOff x="9095423" y="3459361"/>
            <a:chExt cx="2110740" cy="2332037"/>
          </a:xfrm>
        </p:grpSpPr>
        <p:sp>
          <p:nvSpPr>
            <p:cNvPr id="50" name="Rectangle 82"/>
            <p:cNvSpPr/>
            <p:nvPr/>
          </p:nvSpPr>
          <p:spPr>
            <a:xfrm>
              <a:off x="9095423" y="3459361"/>
              <a:ext cx="1993686" cy="593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Cashier </a:t>
              </a:r>
              <a:r>
                <a:rPr kumimoji="0" lang="en-US" altLang="zh-CN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Netwrok</a:t>
              </a:r>
              <a:r>
                <a:rPr kumimoji="0" lang="en-US" altLang="zh-CN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 guaranteed 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700" dirty="0">
                  <a:solidFill>
                    <a:srgbClr val="FFFFFF"/>
                  </a:solidFill>
                </a:rPr>
                <a:t>Module-level AI self-healing + intelligent optimization of the </a:t>
              </a:r>
              <a:r>
                <a:rPr lang="en-US" altLang="zh-CN" sz="700" dirty="0" err="1">
                  <a:solidFill>
                    <a:srgbClr val="FFFFFF"/>
                  </a:solidFill>
                </a:rPr>
                <a:t>Yujia</a:t>
              </a:r>
              <a:r>
                <a:rPr lang="en-US" altLang="zh-CN" sz="700" dirty="0">
                  <a:solidFill>
                    <a:srgbClr val="FFFFFF"/>
                  </a:solidFill>
                </a:rPr>
                <a:t> platform, improving network stability and optimization</a:t>
              </a:r>
              <a:endPara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53" name="Rectangle 82"/>
            <p:cNvSpPr/>
            <p:nvPr/>
          </p:nvSpPr>
          <p:spPr>
            <a:xfrm>
              <a:off x="9095423" y="4239633"/>
              <a:ext cx="2110740" cy="1508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900" b="1" dirty="0">
                  <a:solidFill>
                    <a:srgbClr val="FFC492"/>
                  </a:solidFill>
                </a:rPr>
                <a:t>Smart saving, Premium  performance</a:t>
              </a:r>
              <a:endPara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55" name="Rectangle 82"/>
            <p:cNvSpPr/>
            <p:nvPr/>
          </p:nvSpPr>
          <p:spPr>
            <a:xfrm>
              <a:off x="9095423" y="5031766"/>
              <a:ext cx="1993686" cy="7596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defRPr/>
              </a:pPr>
              <a:r>
                <a:rPr kumimoji="0" lang="en-US" altLang="zh-CN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Stable network connection during movement</a:t>
              </a:r>
            </a:p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Smart antenna, signals move with users, ensuring optimal performance at all times. Smart roaming </a:t>
              </a:r>
              <a:r>
                <a:rPr kumimoji="0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adapts to both static and mobile scenarios.</a:t>
              </a: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9022819" y="1599895"/>
            <a:ext cx="2183344" cy="3334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AP361</a:t>
            </a:r>
          </a:p>
        </p:txBody>
      </p:sp>
      <p:sp>
        <p:nvSpPr>
          <p:cNvPr id="58" name="Rectangle 82"/>
          <p:cNvSpPr/>
          <p:nvPr/>
        </p:nvSpPr>
        <p:spPr>
          <a:xfrm>
            <a:off x="8895644" y="2838017"/>
            <a:ext cx="243769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Store, Home office and more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58" y="1999716"/>
            <a:ext cx="685066" cy="77190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flipH="1">
            <a:off x="10625138" y="3216297"/>
            <a:ext cx="627062" cy="627062"/>
            <a:chOff x="8976782" y="3216297"/>
            <a:chExt cx="627062" cy="627062"/>
          </a:xfrm>
        </p:grpSpPr>
        <p:sp>
          <p:nvSpPr>
            <p:cNvPr id="64" name="斜纹 63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文本框 34"/>
            <p:cNvSpPr txBox="1"/>
            <p:nvPr/>
          </p:nvSpPr>
          <p:spPr>
            <a:xfrm rot="18872475">
              <a:off x="8980496" y="3366059"/>
              <a:ext cx="470408" cy="172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7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5765CEB2-8B97-46FC-A435-6F0AAFDEF0F5}"/>
              </a:ext>
            </a:extLst>
          </p:cNvPr>
          <p:cNvSpPr txBox="1"/>
          <p:nvPr/>
        </p:nvSpPr>
        <p:spPr>
          <a:xfrm flipH="1">
            <a:off x="10665637" y="4605452"/>
            <a:ext cx="43809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kumimoji="1" lang="en-US" altLang="zh-CN" sz="800" kern="0" dirty="0">
                <a:solidFill>
                  <a:prstClr val="white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Industry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382AD21-EDB9-4CAB-91EA-A6CEC5009A35}"/>
              </a:ext>
            </a:extLst>
          </p:cNvPr>
          <p:cNvSpPr txBox="1"/>
          <p:nvPr/>
        </p:nvSpPr>
        <p:spPr>
          <a:xfrm flipH="1">
            <a:off x="9119976" y="4612978"/>
            <a:ext cx="43809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altLang="zh-CN" sz="800" dirty="0">
                <a:solidFill>
                  <a:srgbClr val="FFC492"/>
                </a:solidFill>
                <a:latin typeface="Arial" panose="020B0604020202020204"/>
                <a:ea typeface="微软雅黑"/>
                <a:sym typeface="Arial" panose="020B0604020202020204" pitchFamily="34" charset="0"/>
              </a:rPr>
              <a:t>HUAWEI</a:t>
            </a:r>
          </a:p>
        </p:txBody>
      </p:sp>
      <p:sp>
        <p:nvSpPr>
          <p:cNvPr id="59" name="圆角矩形 95">
            <a:extLst>
              <a:ext uri="{FF2B5EF4-FFF2-40B4-BE49-F238E27FC236}">
                <a16:creationId xmlns:a16="http://schemas.microsoft.com/office/drawing/2014/main" id="{FA408D98-171D-4A06-96E7-E6F428E2B94D}"/>
              </a:ext>
            </a:extLst>
          </p:cNvPr>
          <p:cNvSpPr/>
          <p:nvPr/>
        </p:nvSpPr>
        <p:spPr>
          <a:xfrm flipH="1">
            <a:off x="10140417" y="4695938"/>
            <a:ext cx="448120" cy="6180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5C7CB"/>
              </a:gs>
              <a:gs pos="88000">
                <a:srgbClr val="C5C7CB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000" kern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74B4F92E-2A27-42F4-8078-675FE7BCC313}"/>
              </a:ext>
            </a:extLst>
          </p:cNvPr>
          <p:cNvCxnSpPr>
            <a:cxnSpLocks/>
          </p:cNvCxnSpPr>
          <p:nvPr/>
        </p:nvCxnSpPr>
        <p:spPr>
          <a:xfrm flipH="1">
            <a:off x="10208195" y="4688511"/>
            <a:ext cx="0" cy="88493"/>
          </a:xfrm>
          <a:prstGeom prst="line">
            <a:avLst/>
          </a:prstGeom>
          <a:noFill/>
          <a:ln w="12700" cap="flat" cmpd="sng" algn="ctr">
            <a:solidFill>
              <a:srgbClr val="1D1D1A">
                <a:lumMod val="10000"/>
                <a:lumOff val="90000"/>
              </a:srgbClr>
            </a:solidFill>
            <a:prstDash val="solid"/>
            <a:miter lim="800000"/>
          </a:ln>
          <a:effectLst/>
        </p:spPr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34B8B05B-B1C2-4CC6-B0DC-767222E4C891}"/>
              </a:ext>
            </a:extLst>
          </p:cNvPr>
          <p:cNvCxnSpPr>
            <a:cxnSpLocks/>
          </p:cNvCxnSpPr>
          <p:nvPr/>
        </p:nvCxnSpPr>
        <p:spPr>
          <a:xfrm flipH="1">
            <a:off x="10208195" y="4695938"/>
            <a:ext cx="0" cy="88493"/>
          </a:xfrm>
          <a:prstGeom prst="line">
            <a:avLst/>
          </a:prstGeom>
          <a:noFill/>
          <a:ln w="12700" cap="flat" cmpd="sng" algn="ctr">
            <a:solidFill>
              <a:srgbClr val="1D1D1A">
                <a:lumMod val="10000"/>
                <a:lumOff val="90000"/>
              </a:srgbClr>
            </a:solidFill>
            <a:prstDash val="solid"/>
            <a:miter lim="800000"/>
          </a:ln>
          <a:effectLst/>
        </p:spPr>
      </p:cxnSp>
      <p:sp>
        <p:nvSpPr>
          <p:cNvPr id="62" name="圆角矩形 100">
            <a:extLst>
              <a:ext uri="{FF2B5EF4-FFF2-40B4-BE49-F238E27FC236}">
                <a16:creationId xmlns:a16="http://schemas.microsoft.com/office/drawing/2014/main" id="{F2F0B9B4-BAFC-421B-9C33-20E89770AF63}"/>
              </a:ext>
            </a:extLst>
          </p:cNvPr>
          <p:cNvSpPr/>
          <p:nvPr/>
        </p:nvSpPr>
        <p:spPr>
          <a:xfrm flipV="1">
            <a:off x="9671287" y="4696037"/>
            <a:ext cx="604197" cy="6054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88000">
                <a:srgbClr val="FFC00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000" kern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圆角矩形 95">
            <a:extLst>
              <a:ext uri="{FF2B5EF4-FFF2-40B4-BE49-F238E27FC236}">
                <a16:creationId xmlns:a16="http://schemas.microsoft.com/office/drawing/2014/main" id="{3ADC9702-DD26-44A6-9E83-5227BCC3A8C0}"/>
              </a:ext>
            </a:extLst>
          </p:cNvPr>
          <p:cNvSpPr/>
          <p:nvPr/>
        </p:nvSpPr>
        <p:spPr>
          <a:xfrm flipH="1">
            <a:off x="10140417" y="4575262"/>
            <a:ext cx="448120" cy="6180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5C7CB"/>
              </a:gs>
              <a:gs pos="88000">
                <a:srgbClr val="C5C7CB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000" kern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646CC555-0188-42BE-91C2-9987C05DB7AB}"/>
              </a:ext>
            </a:extLst>
          </p:cNvPr>
          <p:cNvCxnSpPr>
            <a:cxnSpLocks/>
          </p:cNvCxnSpPr>
          <p:nvPr/>
        </p:nvCxnSpPr>
        <p:spPr>
          <a:xfrm flipH="1">
            <a:off x="10208195" y="4567835"/>
            <a:ext cx="0" cy="88493"/>
          </a:xfrm>
          <a:prstGeom prst="line">
            <a:avLst/>
          </a:prstGeom>
          <a:noFill/>
          <a:ln w="12700" cap="flat" cmpd="sng" algn="ctr">
            <a:solidFill>
              <a:srgbClr val="1D1D1A">
                <a:lumMod val="10000"/>
                <a:lumOff val="90000"/>
              </a:srgbClr>
            </a:solidFill>
            <a:prstDash val="solid"/>
            <a:miter lim="800000"/>
          </a:ln>
          <a:effectLst/>
        </p:spPr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7927A8B7-B2CC-4B9E-A901-DF4DB79E1058}"/>
              </a:ext>
            </a:extLst>
          </p:cNvPr>
          <p:cNvCxnSpPr>
            <a:cxnSpLocks/>
          </p:cNvCxnSpPr>
          <p:nvPr/>
        </p:nvCxnSpPr>
        <p:spPr>
          <a:xfrm flipH="1">
            <a:off x="10208195" y="4575262"/>
            <a:ext cx="0" cy="88493"/>
          </a:xfrm>
          <a:prstGeom prst="line">
            <a:avLst/>
          </a:prstGeom>
          <a:noFill/>
          <a:ln w="12700" cap="flat" cmpd="sng" algn="ctr">
            <a:solidFill>
              <a:srgbClr val="1D1D1A">
                <a:lumMod val="10000"/>
                <a:lumOff val="90000"/>
              </a:srgbClr>
            </a:solidFill>
            <a:prstDash val="solid"/>
            <a:miter lim="800000"/>
          </a:ln>
          <a:effectLst/>
        </p:spPr>
      </p:cxnSp>
      <p:sp>
        <p:nvSpPr>
          <p:cNvPr id="69" name="圆角矩形 100">
            <a:extLst>
              <a:ext uri="{FF2B5EF4-FFF2-40B4-BE49-F238E27FC236}">
                <a16:creationId xmlns:a16="http://schemas.microsoft.com/office/drawing/2014/main" id="{034EC170-2151-4E68-8BDC-B77BB7C740C0}"/>
              </a:ext>
            </a:extLst>
          </p:cNvPr>
          <p:cNvSpPr/>
          <p:nvPr/>
        </p:nvSpPr>
        <p:spPr>
          <a:xfrm flipV="1">
            <a:off x="9671287" y="4575361"/>
            <a:ext cx="604197" cy="6054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88000">
                <a:srgbClr val="FFC00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000" kern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52864E1-CDEF-41C0-A468-88A1A0F26FA4}"/>
              </a:ext>
            </a:extLst>
          </p:cNvPr>
          <p:cNvSpPr txBox="1"/>
          <p:nvPr/>
        </p:nvSpPr>
        <p:spPr>
          <a:xfrm flipH="1">
            <a:off x="10151283" y="4430496"/>
            <a:ext cx="56755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700" dirty="0">
                <a:solidFill>
                  <a:schemeClr val="tx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Wi-Fi 5</a:t>
            </a:r>
            <a:endParaRPr kumimoji="1" lang="zh-CN" altLang="en-US" sz="700" dirty="0">
              <a:solidFill>
                <a:schemeClr val="tx2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FEC2DC9-82B6-4D06-AC2C-CDB634384DC4}"/>
              </a:ext>
            </a:extLst>
          </p:cNvPr>
          <p:cNvSpPr txBox="1"/>
          <p:nvPr/>
        </p:nvSpPr>
        <p:spPr>
          <a:xfrm flipH="1">
            <a:off x="9671724" y="4430496"/>
            <a:ext cx="56755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700" dirty="0">
                <a:solidFill>
                  <a:schemeClr val="tx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Wi-Fi  6</a:t>
            </a:r>
            <a:endParaRPr kumimoji="1" lang="zh-CN" altLang="en-US" sz="700" dirty="0">
              <a:solidFill>
                <a:schemeClr val="tx2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81E3DE99-8175-4A71-98F2-A784E36E68ED}"/>
              </a:ext>
            </a:extLst>
          </p:cNvPr>
          <p:cNvSpPr txBox="1"/>
          <p:nvPr/>
        </p:nvSpPr>
        <p:spPr>
          <a:xfrm flipH="1">
            <a:off x="9682643" y="4562467"/>
            <a:ext cx="56755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500" dirty="0">
                <a:solidFill>
                  <a:schemeClr val="tx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1800M</a:t>
            </a:r>
            <a:endParaRPr kumimoji="1" lang="zh-CN" altLang="en-US" sz="500" dirty="0">
              <a:solidFill>
                <a:schemeClr val="tx2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4C6C14B5-41C3-4873-8B1A-2BA39EC047AF}"/>
              </a:ext>
            </a:extLst>
          </p:cNvPr>
          <p:cNvSpPr txBox="1"/>
          <p:nvPr/>
        </p:nvSpPr>
        <p:spPr>
          <a:xfrm flipH="1">
            <a:off x="10151235" y="4565557"/>
            <a:ext cx="56755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500" dirty="0">
                <a:solidFill>
                  <a:schemeClr val="tx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1200M</a:t>
            </a:r>
            <a:endParaRPr kumimoji="1" lang="zh-CN" altLang="en-US" sz="500" dirty="0">
              <a:solidFill>
                <a:schemeClr val="tx2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CDC13F1F-3314-4B2C-9AAC-A2BFE81A1435}"/>
              </a:ext>
            </a:extLst>
          </p:cNvPr>
          <p:cNvSpPr txBox="1"/>
          <p:nvPr/>
        </p:nvSpPr>
        <p:spPr>
          <a:xfrm flipH="1">
            <a:off x="10158056" y="4687149"/>
            <a:ext cx="56755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500" dirty="0">
                <a:solidFill>
                  <a:schemeClr val="tx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10M/ User</a:t>
            </a:r>
            <a:endParaRPr kumimoji="1" lang="zh-CN" altLang="en-US" sz="500" dirty="0">
              <a:solidFill>
                <a:schemeClr val="tx2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09F5A45-B698-4572-ACD9-16C69C1FC290}"/>
              </a:ext>
            </a:extLst>
          </p:cNvPr>
          <p:cNvSpPr txBox="1"/>
          <p:nvPr/>
        </p:nvSpPr>
        <p:spPr>
          <a:xfrm flipH="1">
            <a:off x="9692443" y="4694753"/>
            <a:ext cx="56755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5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20M</a:t>
            </a:r>
            <a:r>
              <a:rPr kumimoji="1" lang="en-US" altLang="zh-CN" sz="500" dirty="0">
                <a:solidFill>
                  <a:schemeClr val="tx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+/ User</a:t>
            </a:r>
            <a:endParaRPr kumimoji="1" lang="zh-CN" altLang="en-US" sz="500" dirty="0">
              <a:solidFill>
                <a:schemeClr val="tx2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0" name="Freeform 25">
            <a:extLst>
              <a:ext uri="{FF2B5EF4-FFF2-40B4-BE49-F238E27FC236}">
                <a16:creationId xmlns:a16="http://schemas.microsoft.com/office/drawing/2014/main" id="{7A5F53AB-02C3-45C0-B8B7-387392FB0E3C}"/>
              </a:ext>
            </a:extLst>
          </p:cNvPr>
          <p:cNvSpPr>
            <a:spLocks/>
          </p:cNvSpPr>
          <p:nvPr/>
        </p:nvSpPr>
        <p:spPr bwMode="auto">
          <a:xfrm>
            <a:off x="731839" y="1522783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9EA9E47C-3C77-40E1-BF33-7D5BADA4A8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1"/>
          <a:stretch/>
        </p:blipFill>
        <p:spPr>
          <a:xfrm>
            <a:off x="1092380" y="1715093"/>
            <a:ext cx="6934371" cy="4291200"/>
          </a:xfrm>
          <a:prstGeom prst="rect">
            <a:avLst/>
          </a:prstGeom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CBBA277C-7C2C-4850-B361-9067CBD85E7D}"/>
              </a:ext>
            </a:extLst>
          </p:cNvPr>
          <p:cNvSpPr>
            <a:spLocks/>
          </p:cNvSpPr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4" name="Freeform 25">
            <a:extLst>
              <a:ext uri="{FF2B5EF4-FFF2-40B4-BE49-F238E27FC236}">
                <a16:creationId xmlns:a16="http://schemas.microsoft.com/office/drawing/2014/main" id="{E7C3AE96-EF54-4755-B73B-E5FDF61A3CC3}"/>
              </a:ext>
            </a:extLst>
          </p:cNvPr>
          <p:cNvSpPr>
            <a:spLocks/>
          </p:cNvSpPr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5" name="Freeform 25">
            <a:extLst>
              <a:ext uri="{FF2B5EF4-FFF2-40B4-BE49-F238E27FC236}">
                <a16:creationId xmlns:a16="http://schemas.microsoft.com/office/drawing/2014/main" id="{9D37DAB3-A4EE-4AE7-B1BB-2EB7DDE06008}"/>
              </a:ext>
            </a:extLst>
          </p:cNvPr>
          <p:cNvSpPr>
            <a:spLocks/>
          </p:cNvSpPr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7" name="Freeform 25">
            <a:extLst>
              <a:ext uri="{FF2B5EF4-FFF2-40B4-BE49-F238E27FC236}">
                <a16:creationId xmlns:a16="http://schemas.microsoft.com/office/drawing/2014/main" id="{7FE785AF-F298-4A58-A2A7-1B4F1E2ADF60}"/>
              </a:ext>
            </a:extLst>
          </p:cNvPr>
          <p:cNvSpPr>
            <a:spLocks/>
          </p:cNvSpPr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7848F697-F51E-4D6F-BE71-AC8A5BA91252}"/>
              </a:ext>
            </a:extLst>
          </p:cNvPr>
          <p:cNvSpPr/>
          <p:nvPr/>
        </p:nvSpPr>
        <p:spPr>
          <a:xfrm>
            <a:off x="3941160" y="1719182"/>
            <a:ext cx="541354" cy="1876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sp>
        <p:nvSpPr>
          <p:cNvPr id="89" name="圆角矩形 65">
            <a:extLst>
              <a:ext uri="{FF2B5EF4-FFF2-40B4-BE49-F238E27FC236}">
                <a16:creationId xmlns:a16="http://schemas.microsoft.com/office/drawing/2014/main" id="{B270C930-E2D4-4096-8A07-86D628B7D012}"/>
              </a:ext>
            </a:extLst>
          </p:cNvPr>
          <p:cNvSpPr/>
          <p:nvPr/>
        </p:nvSpPr>
        <p:spPr>
          <a:xfrm>
            <a:off x="1089240" y="1715062"/>
            <a:ext cx="6940651" cy="4291263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66666"/>
              </a:solidFill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4659BD61-8D05-4E16-A862-C4D35270B972}"/>
              </a:ext>
            </a:extLst>
          </p:cNvPr>
          <p:cNvGrpSpPr/>
          <p:nvPr/>
        </p:nvGrpSpPr>
        <p:grpSpPr>
          <a:xfrm rot="5400000">
            <a:off x="4110037" y="1923147"/>
            <a:ext cx="210389" cy="349618"/>
            <a:chOff x="9637854" y="2834886"/>
            <a:chExt cx="337361" cy="553829"/>
          </a:xfrm>
        </p:grpSpPr>
        <p:sp>
          <p:nvSpPr>
            <p:cNvPr id="94" name="Freeform 86">
              <a:extLst>
                <a:ext uri="{FF2B5EF4-FFF2-40B4-BE49-F238E27FC236}">
                  <a16:creationId xmlns:a16="http://schemas.microsoft.com/office/drawing/2014/main" id="{E44AFCE3-A247-406A-A376-221E68D20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87">
              <a:extLst>
                <a:ext uri="{FF2B5EF4-FFF2-40B4-BE49-F238E27FC236}">
                  <a16:creationId xmlns:a16="http://schemas.microsoft.com/office/drawing/2014/main" id="{51EA784E-3EE4-45D7-94C6-85DFB764F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88">
              <a:extLst>
                <a:ext uri="{FF2B5EF4-FFF2-40B4-BE49-F238E27FC236}">
                  <a16:creationId xmlns:a16="http://schemas.microsoft.com/office/drawing/2014/main" id="{F556E02C-BB68-425F-8D79-A76712A99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97" name="Picture 15" descr="C:\Users\Administrator\Desktop\1.png">
            <a:extLst>
              <a:ext uri="{FF2B5EF4-FFF2-40B4-BE49-F238E27FC236}">
                <a16:creationId xmlns:a16="http://schemas.microsoft.com/office/drawing/2014/main" id="{8062228A-0A27-4255-A532-FAF36209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41160" y="1719182"/>
            <a:ext cx="541353" cy="1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文本框 56">
            <a:extLst>
              <a:ext uri="{FF2B5EF4-FFF2-40B4-BE49-F238E27FC236}">
                <a16:creationId xmlns:a16="http://schemas.microsoft.com/office/drawing/2014/main" id="{673B3EBA-27E7-4559-9751-8A8F6EF4DC91}"/>
              </a:ext>
            </a:extLst>
          </p:cNvPr>
          <p:cNvSpPr txBox="1"/>
          <p:nvPr/>
        </p:nvSpPr>
        <p:spPr>
          <a:xfrm>
            <a:off x="4302636" y="1494833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AP361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34986"/>
            <a:ext cx="10726737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lvl="0" defTabSz="914400">
              <a:defRPr/>
            </a:pPr>
            <a:r>
              <a:rPr lang="en-US" altLang="zh-CN" sz="2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Next-Generation Multi-Service AI Firewall - USG6300E-S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04C1BA1-510F-4ACE-932B-4DFCA85628FC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pic>
          <p:nvPicPr>
            <p:cNvPr id="80" name="Picture 6" descr="http://image.huawei.com/tiny-lts/v1/images/679c6283620d737959a461b7ee0a9279_1024x76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04"/>
            <a:stretch>
              <a:fillRect/>
            </a:stretch>
          </p:blipFill>
          <p:spPr bwMode="auto">
            <a:xfrm>
              <a:off x="939215" y="1655980"/>
              <a:ext cx="7261200" cy="4405509"/>
            </a:xfrm>
            <a:prstGeom prst="roundRect">
              <a:avLst>
                <a:gd name="adj" fmla="val 506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1" r="-98"/>
              </a:stretch>
            </a:blipFill>
            <a:ln>
              <a:noFill/>
            </a:ln>
          </p:spPr>
        </p:pic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zh-CN" altLang="en-US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8827557" y="1616342"/>
              <a:ext cx="2573868" cy="3005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04215">
                <a:lnSpc>
                  <a:spcPts val="2650"/>
                </a:lnSpc>
                <a:defRPr/>
              </a:pPr>
              <a:r>
                <a:rPr lang="en-US" altLang="zh-CN" sz="1400" b="1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USG6300E-S series AI firewall</a:t>
              </a: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en-US" altLang="zh-CN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939214" y="1655980"/>
              <a:ext cx="7261194" cy="4405509"/>
            </a:xfrm>
            <a:prstGeom prst="roundRect">
              <a:avLst>
                <a:gd name="adj" fmla="val 2329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6"/>
            <p:cNvSpPr/>
            <p:nvPr/>
          </p:nvSpPr>
          <p:spPr bwMode="auto">
            <a:xfrm rot="16200000">
              <a:off x="3137240" y="2582861"/>
              <a:ext cx="845702" cy="2975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6"/>
                </a:cxn>
                <a:cxn ang="0">
                  <a:pos x="67" y="105"/>
                </a:cxn>
                <a:cxn ang="0">
                  <a:pos x="120" y="172"/>
                </a:cxn>
                <a:cxn ang="0">
                  <a:pos x="180" y="238"/>
                </a:cxn>
                <a:cxn ang="0">
                  <a:pos x="244" y="300"/>
                </a:cxn>
                <a:cxn ang="0">
                  <a:pos x="316" y="363"/>
                </a:cxn>
                <a:cxn ang="0">
                  <a:pos x="391" y="421"/>
                </a:cxn>
                <a:cxn ang="0">
                  <a:pos x="471" y="479"/>
                </a:cxn>
                <a:cxn ang="0">
                  <a:pos x="596" y="560"/>
                </a:cxn>
                <a:cxn ang="0">
                  <a:pos x="773" y="662"/>
                </a:cxn>
                <a:cxn ang="0">
                  <a:pos x="957" y="754"/>
                </a:cxn>
                <a:cxn ang="0">
                  <a:pos x="1142" y="839"/>
                </a:cxn>
                <a:cxn ang="0">
                  <a:pos x="1325" y="914"/>
                </a:cxn>
                <a:cxn ang="0">
                  <a:pos x="1500" y="979"/>
                </a:cxn>
                <a:cxn ang="0">
                  <a:pos x="1664" y="1037"/>
                </a:cxn>
                <a:cxn ang="0">
                  <a:pos x="1878" y="1106"/>
                </a:cxn>
                <a:cxn ang="0">
                  <a:pos x="2081" y="1164"/>
                </a:cxn>
                <a:cxn ang="0">
                  <a:pos x="2158" y="1183"/>
                </a:cxn>
                <a:cxn ang="0">
                  <a:pos x="1992" y="1212"/>
                </a:cxn>
                <a:cxn ang="0">
                  <a:pos x="1809" y="1252"/>
                </a:cxn>
                <a:cxn ang="0">
                  <a:pos x="1661" y="1288"/>
                </a:cxn>
                <a:cxn ang="0">
                  <a:pos x="1495" y="1333"/>
                </a:cxn>
                <a:cxn ang="0">
                  <a:pos x="1318" y="1389"/>
                </a:cxn>
                <a:cxn ang="0">
                  <a:pos x="1134" y="1456"/>
                </a:cxn>
                <a:cxn ang="0">
                  <a:pos x="948" y="1533"/>
                </a:cxn>
                <a:cxn ang="0">
                  <a:pos x="765" y="1624"/>
                </a:cxn>
                <a:cxn ang="0">
                  <a:pos x="676" y="1672"/>
                </a:cxn>
                <a:cxn ang="0">
                  <a:pos x="588" y="1726"/>
                </a:cxn>
                <a:cxn ang="0">
                  <a:pos x="504" y="1782"/>
                </a:cxn>
                <a:cxn ang="0">
                  <a:pos x="422" y="1840"/>
                </a:cxn>
                <a:cxn ang="0">
                  <a:pos x="346" y="1904"/>
                </a:cxn>
                <a:cxn ang="0">
                  <a:pos x="274" y="1970"/>
                </a:cxn>
                <a:cxn ang="0">
                  <a:pos x="206" y="2040"/>
                </a:cxn>
                <a:cxn ang="0">
                  <a:pos x="144" y="2114"/>
                </a:cxn>
                <a:cxn ang="0">
                  <a:pos x="89" y="2190"/>
                </a:cxn>
                <a:cxn ang="0">
                  <a:pos x="41" y="2272"/>
                </a:cxn>
                <a:cxn ang="0">
                  <a:pos x="0" y="2356"/>
                </a:cxn>
              </a:cxnLst>
              <a:rect l="0" t="0" r="r" b="b"/>
              <a:pathLst>
                <a:path w="2158" h="2356">
                  <a:moveTo>
                    <a:pt x="0" y="235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36"/>
                  </a:lnTo>
                  <a:lnTo>
                    <a:pt x="42" y="70"/>
                  </a:lnTo>
                  <a:lnTo>
                    <a:pt x="67" y="105"/>
                  </a:lnTo>
                  <a:lnTo>
                    <a:pt x="92" y="139"/>
                  </a:lnTo>
                  <a:lnTo>
                    <a:pt x="120" y="172"/>
                  </a:lnTo>
                  <a:lnTo>
                    <a:pt x="149" y="205"/>
                  </a:lnTo>
                  <a:lnTo>
                    <a:pt x="180" y="238"/>
                  </a:lnTo>
                  <a:lnTo>
                    <a:pt x="211" y="269"/>
                  </a:lnTo>
                  <a:lnTo>
                    <a:pt x="244" y="300"/>
                  </a:lnTo>
                  <a:lnTo>
                    <a:pt x="280" y="332"/>
                  </a:lnTo>
                  <a:lnTo>
                    <a:pt x="316" y="363"/>
                  </a:lnTo>
                  <a:lnTo>
                    <a:pt x="352" y="393"/>
                  </a:lnTo>
                  <a:lnTo>
                    <a:pt x="391" y="421"/>
                  </a:lnTo>
                  <a:lnTo>
                    <a:pt x="430" y="451"/>
                  </a:lnTo>
                  <a:lnTo>
                    <a:pt x="471" y="479"/>
                  </a:lnTo>
                  <a:lnTo>
                    <a:pt x="511" y="507"/>
                  </a:lnTo>
                  <a:lnTo>
                    <a:pt x="596" y="560"/>
                  </a:lnTo>
                  <a:lnTo>
                    <a:pt x="683" y="612"/>
                  </a:lnTo>
                  <a:lnTo>
                    <a:pt x="773" y="662"/>
                  </a:lnTo>
                  <a:lnTo>
                    <a:pt x="865" y="709"/>
                  </a:lnTo>
                  <a:lnTo>
                    <a:pt x="957" y="754"/>
                  </a:lnTo>
                  <a:lnTo>
                    <a:pt x="1049" y="798"/>
                  </a:lnTo>
                  <a:lnTo>
                    <a:pt x="1142" y="839"/>
                  </a:lnTo>
                  <a:lnTo>
                    <a:pt x="1234" y="878"/>
                  </a:lnTo>
                  <a:lnTo>
                    <a:pt x="1325" y="914"/>
                  </a:lnTo>
                  <a:lnTo>
                    <a:pt x="1414" y="948"/>
                  </a:lnTo>
                  <a:lnTo>
                    <a:pt x="1500" y="979"/>
                  </a:lnTo>
                  <a:lnTo>
                    <a:pt x="1584" y="1009"/>
                  </a:lnTo>
                  <a:lnTo>
                    <a:pt x="1664" y="1037"/>
                  </a:lnTo>
                  <a:lnTo>
                    <a:pt x="1740" y="1062"/>
                  </a:lnTo>
                  <a:lnTo>
                    <a:pt x="1878" y="1106"/>
                  </a:lnTo>
                  <a:lnTo>
                    <a:pt x="1994" y="1139"/>
                  </a:lnTo>
                  <a:lnTo>
                    <a:pt x="2081" y="1164"/>
                  </a:lnTo>
                  <a:lnTo>
                    <a:pt x="2158" y="1183"/>
                  </a:lnTo>
                  <a:lnTo>
                    <a:pt x="2158" y="1183"/>
                  </a:lnTo>
                  <a:lnTo>
                    <a:pt x="2081" y="1195"/>
                  </a:lnTo>
                  <a:lnTo>
                    <a:pt x="1992" y="1212"/>
                  </a:lnTo>
                  <a:lnTo>
                    <a:pt x="1877" y="1236"/>
                  </a:lnTo>
                  <a:lnTo>
                    <a:pt x="1809" y="1252"/>
                  </a:lnTo>
                  <a:lnTo>
                    <a:pt x="1737" y="1269"/>
                  </a:lnTo>
                  <a:lnTo>
                    <a:pt x="1661" y="1288"/>
                  </a:lnTo>
                  <a:lnTo>
                    <a:pt x="1579" y="1309"/>
                  </a:lnTo>
                  <a:lnTo>
                    <a:pt x="1495" y="1333"/>
                  </a:lnTo>
                  <a:lnTo>
                    <a:pt x="1407" y="1361"/>
                  </a:lnTo>
                  <a:lnTo>
                    <a:pt x="1318" y="1389"/>
                  </a:lnTo>
                  <a:lnTo>
                    <a:pt x="1226" y="1422"/>
                  </a:lnTo>
                  <a:lnTo>
                    <a:pt x="1134" y="1456"/>
                  </a:lnTo>
                  <a:lnTo>
                    <a:pt x="1041" y="1494"/>
                  </a:lnTo>
                  <a:lnTo>
                    <a:pt x="948" y="1533"/>
                  </a:lnTo>
                  <a:lnTo>
                    <a:pt x="855" y="1577"/>
                  </a:lnTo>
                  <a:lnTo>
                    <a:pt x="765" y="1624"/>
                  </a:lnTo>
                  <a:lnTo>
                    <a:pt x="719" y="1647"/>
                  </a:lnTo>
                  <a:lnTo>
                    <a:pt x="676" y="1672"/>
                  </a:lnTo>
                  <a:lnTo>
                    <a:pt x="632" y="1699"/>
                  </a:lnTo>
                  <a:lnTo>
                    <a:pt x="588" y="1726"/>
                  </a:lnTo>
                  <a:lnTo>
                    <a:pt x="546" y="1752"/>
                  </a:lnTo>
                  <a:lnTo>
                    <a:pt x="504" y="1782"/>
                  </a:lnTo>
                  <a:lnTo>
                    <a:pt x="463" y="1810"/>
                  </a:lnTo>
                  <a:lnTo>
                    <a:pt x="422" y="1840"/>
                  </a:lnTo>
                  <a:lnTo>
                    <a:pt x="383" y="1871"/>
                  </a:lnTo>
                  <a:lnTo>
                    <a:pt x="346" y="1904"/>
                  </a:lnTo>
                  <a:lnTo>
                    <a:pt x="308" y="1935"/>
                  </a:lnTo>
                  <a:lnTo>
                    <a:pt x="274" y="1970"/>
                  </a:lnTo>
                  <a:lnTo>
                    <a:pt x="239" y="2004"/>
                  </a:lnTo>
                  <a:lnTo>
                    <a:pt x="206" y="2040"/>
                  </a:lnTo>
                  <a:lnTo>
                    <a:pt x="175" y="2076"/>
                  </a:lnTo>
                  <a:lnTo>
                    <a:pt x="144" y="2114"/>
                  </a:lnTo>
                  <a:lnTo>
                    <a:pt x="116" y="2151"/>
                  </a:lnTo>
                  <a:lnTo>
                    <a:pt x="89" y="2190"/>
                  </a:lnTo>
                  <a:lnTo>
                    <a:pt x="64" y="2231"/>
                  </a:lnTo>
                  <a:lnTo>
                    <a:pt x="41" y="2272"/>
                  </a:lnTo>
                  <a:lnTo>
                    <a:pt x="19" y="2314"/>
                  </a:lnTo>
                  <a:lnTo>
                    <a:pt x="0" y="2356"/>
                  </a:lnTo>
                  <a:lnTo>
                    <a:pt x="0" y="235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10000"/>
                  </a:schemeClr>
                </a:gs>
              </a:gsLst>
              <a:lin ang="108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00EAF6">
                      <a:alpha val="0"/>
                    </a:srgbClr>
                  </a:gs>
                  <a:gs pos="100000">
                    <a:srgbClr val="FFFFFF">
                      <a:lumMod val="60000"/>
                      <a:lumOff val="40000"/>
                      <a:alpha val="5300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indent="-252730" algn="ctr">
                <a:lnSpc>
                  <a:spcPts val="5620"/>
                </a:lnSpc>
                <a:buClr>
                  <a:srgbClr val="CC9900"/>
                </a:buClr>
                <a:buSzPct val="60000"/>
                <a:buFont typeface="Wingdings" panose="05000000000000000000" pitchFamily="2" charset="2"/>
                <a:buChar char="n"/>
                <a:defRPr/>
              </a:pPr>
              <a:endParaRPr lang="zh-CN" altLang="en-US" sz="3200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25" name="Freeform 6"/>
            <p:cNvSpPr/>
            <p:nvPr/>
          </p:nvSpPr>
          <p:spPr bwMode="auto">
            <a:xfrm rot="16200000">
              <a:off x="3026572" y="3795899"/>
              <a:ext cx="1067038" cy="7704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6"/>
                </a:cxn>
                <a:cxn ang="0">
                  <a:pos x="67" y="105"/>
                </a:cxn>
                <a:cxn ang="0">
                  <a:pos x="120" y="172"/>
                </a:cxn>
                <a:cxn ang="0">
                  <a:pos x="180" y="238"/>
                </a:cxn>
                <a:cxn ang="0">
                  <a:pos x="244" y="300"/>
                </a:cxn>
                <a:cxn ang="0">
                  <a:pos x="316" y="363"/>
                </a:cxn>
                <a:cxn ang="0">
                  <a:pos x="391" y="421"/>
                </a:cxn>
                <a:cxn ang="0">
                  <a:pos x="471" y="479"/>
                </a:cxn>
                <a:cxn ang="0">
                  <a:pos x="596" y="560"/>
                </a:cxn>
                <a:cxn ang="0">
                  <a:pos x="773" y="662"/>
                </a:cxn>
                <a:cxn ang="0">
                  <a:pos x="957" y="754"/>
                </a:cxn>
                <a:cxn ang="0">
                  <a:pos x="1142" y="839"/>
                </a:cxn>
                <a:cxn ang="0">
                  <a:pos x="1325" y="914"/>
                </a:cxn>
                <a:cxn ang="0">
                  <a:pos x="1500" y="979"/>
                </a:cxn>
                <a:cxn ang="0">
                  <a:pos x="1664" y="1037"/>
                </a:cxn>
                <a:cxn ang="0">
                  <a:pos x="1878" y="1106"/>
                </a:cxn>
                <a:cxn ang="0">
                  <a:pos x="2081" y="1164"/>
                </a:cxn>
                <a:cxn ang="0">
                  <a:pos x="2158" y="1183"/>
                </a:cxn>
                <a:cxn ang="0">
                  <a:pos x="1992" y="1212"/>
                </a:cxn>
                <a:cxn ang="0">
                  <a:pos x="1809" y="1252"/>
                </a:cxn>
                <a:cxn ang="0">
                  <a:pos x="1661" y="1288"/>
                </a:cxn>
                <a:cxn ang="0">
                  <a:pos x="1495" y="1333"/>
                </a:cxn>
                <a:cxn ang="0">
                  <a:pos x="1318" y="1389"/>
                </a:cxn>
                <a:cxn ang="0">
                  <a:pos x="1134" y="1456"/>
                </a:cxn>
                <a:cxn ang="0">
                  <a:pos x="948" y="1533"/>
                </a:cxn>
                <a:cxn ang="0">
                  <a:pos x="765" y="1624"/>
                </a:cxn>
                <a:cxn ang="0">
                  <a:pos x="676" y="1672"/>
                </a:cxn>
                <a:cxn ang="0">
                  <a:pos x="588" y="1726"/>
                </a:cxn>
                <a:cxn ang="0">
                  <a:pos x="504" y="1782"/>
                </a:cxn>
                <a:cxn ang="0">
                  <a:pos x="422" y="1840"/>
                </a:cxn>
                <a:cxn ang="0">
                  <a:pos x="346" y="1904"/>
                </a:cxn>
                <a:cxn ang="0">
                  <a:pos x="274" y="1970"/>
                </a:cxn>
                <a:cxn ang="0">
                  <a:pos x="206" y="2040"/>
                </a:cxn>
                <a:cxn ang="0">
                  <a:pos x="144" y="2114"/>
                </a:cxn>
                <a:cxn ang="0">
                  <a:pos x="89" y="2190"/>
                </a:cxn>
                <a:cxn ang="0">
                  <a:pos x="41" y="2272"/>
                </a:cxn>
                <a:cxn ang="0">
                  <a:pos x="0" y="2356"/>
                </a:cxn>
              </a:cxnLst>
              <a:rect l="0" t="0" r="r" b="b"/>
              <a:pathLst>
                <a:path w="2158" h="2356">
                  <a:moveTo>
                    <a:pt x="0" y="235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36"/>
                  </a:lnTo>
                  <a:lnTo>
                    <a:pt x="42" y="70"/>
                  </a:lnTo>
                  <a:lnTo>
                    <a:pt x="67" y="105"/>
                  </a:lnTo>
                  <a:lnTo>
                    <a:pt x="92" y="139"/>
                  </a:lnTo>
                  <a:lnTo>
                    <a:pt x="120" y="172"/>
                  </a:lnTo>
                  <a:lnTo>
                    <a:pt x="149" y="205"/>
                  </a:lnTo>
                  <a:lnTo>
                    <a:pt x="180" y="238"/>
                  </a:lnTo>
                  <a:lnTo>
                    <a:pt x="211" y="269"/>
                  </a:lnTo>
                  <a:lnTo>
                    <a:pt x="244" y="300"/>
                  </a:lnTo>
                  <a:lnTo>
                    <a:pt x="280" y="332"/>
                  </a:lnTo>
                  <a:lnTo>
                    <a:pt x="316" y="363"/>
                  </a:lnTo>
                  <a:lnTo>
                    <a:pt x="352" y="393"/>
                  </a:lnTo>
                  <a:lnTo>
                    <a:pt x="391" y="421"/>
                  </a:lnTo>
                  <a:lnTo>
                    <a:pt x="430" y="451"/>
                  </a:lnTo>
                  <a:lnTo>
                    <a:pt x="471" y="479"/>
                  </a:lnTo>
                  <a:lnTo>
                    <a:pt x="511" y="507"/>
                  </a:lnTo>
                  <a:lnTo>
                    <a:pt x="596" y="560"/>
                  </a:lnTo>
                  <a:lnTo>
                    <a:pt x="683" y="612"/>
                  </a:lnTo>
                  <a:lnTo>
                    <a:pt x="773" y="662"/>
                  </a:lnTo>
                  <a:lnTo>
                    <a:pt x="865" y="709"/>
                  </a:lnTo>
                  <a:lnTo>
                    <a:pt x="957" y="754"/>
                  </a:lnTo>
                  <a:lnTo>
                    <a:pt x="1049" y="798"/>
                  </a:lnTo>
                  <a:lnTo>
                    <a:pt x="1142" y="839"/>
                  </a:lnTo>
                  <a:lnTo>
                    <a:pt x="1234" y="878"/>
                  </a:lnTo>
                  <a:lnTo>
                    <a:pt x="1325" y="914"/>
                  </a:lnTo>
                  <a:lnTo>
                    <a:pt x="1414" y="948"/>
                  </a:lnTo>
                  <a:lnTo>
                    <a:pt x="1500" y="979"/>
                  </a:lnTo>
                  <a:lnTo>
                    <a:pt x="1584" y="1009"/>
                  </a:lnTo>
                  <a:lnTo>
                    <a:pt x="1664" y="1037"/>
                  </a:lnTo>
                  <a:lnTo>
                    <a:pt x="1740" y="1062"/>
                  </a:lnTo>
                  <a:lnTo>
                    <a:pt x="1878" y="1106"/>
                  </a:lnTo>
                  <a:lnTo>
                    <a:pt x="1994" y="1139"/>
                  </a:lnTo>
                  <a:lnTo>
                    <a:pt x="2081" y="1164"/>
                  </a:lnTo>
                  <a:lnTo>
                    <a:pt x="2158" y="1183"/>
                  </a:lnTo>
                  <a:lnTo>
                    <a:pt x="2158" y="1183"/>
                  </a:lnTo>
                  <a:lnTo>
                    <a:pt x="2081" y="1195"/>
                  </a:lnTo>
                  <a:lnTo>
                    <a:pt x="1992" y="1212"/>
                  </a:lnTo>
                  <a:lnTo>
                    <a:pt x="1877" y="1236"/>
                  </a:lnTo>
                  <a:lnTo>
                    <a:pt x="1809" y="1252"/>
                  </a:lnTo>
                  <a:lnTo>
                    <a:pt x="1737" y="1269"/>
                  </a:lnTo>
                  <a:lnTo>
                    <a:pt x="1661" y="1288"/>
                  </a:lnTo>
                  <a:lnTo>
                    <a:pt x="1579" y="1309"/>
                  </a:lnTo>
                  <a:lnTo>
                    <a:pt x="1495" y="1333"/>
                  </a:lnTo>
                  <a:lnTo>
                    <a:pt x="1407" y="1361"/>
                  </a:lnTo>
                  <a:lnTo>
                    <a:pt x="1318" y="1389"/>
                  </a:lnTo>
                  <a:lnTo>
                    <a:pt x="1226" y="1422"/>
                  </a:lnTo>
                  <a:lnTo>
                    <a:pt x="1134" y="1456"/>
                  </a:lnTo>
                  <a:lnTo>
                    <a:pt x="1041" y="1494"/>
                  </a:lnTo>
                  <a:lnTo>
                    <a:pt x="948" y="1533"/>
                  </a:lnTo>
                  <a:lnTo>
                    <a:pt x="855" y="1577"/>
                  </a:lnTo>
                  <a:lnTo>
                    <a:pt x="765" y="1624"/>
                  </a:lnTo>
                  <a:lnTo>
                    <a:pt x="719" y="1647"/>
                  </a:lnTo>
                  <a:lnTo>
                    <a:pt x="676" y="1672"/>
                  </a:lnTo>
                  <a:lnTo>
                    <a:pt x="632" y="1699"/>
                  </a:lnTo>
                  <a:lnTo>
                    <a:pt x="588" y="1726"/>
                  </a:lnTo>
                  <a:lnTo>
                    <a:pt x="546" y="1752"/>
                  </a:lnTo>
                  <a:lnTo>
                    <a:pt x="504" y="1782"/>
                  </a:lnTo>
                  <a:lnTo>
                    <a:pt x="463" y="1810"/>
                  </a:lnTo>
                  <a:lnTo>
                    <a:pt x="422" y="1840"/>
                  </a:lnTo>
                  <a:lnTo>
                    <a:pt x="383" y="1871"/>
                  </a:lnTo>
                  <a:lnTo>
                    <a:pt x="346" y="1904"/>
                  </a:lnTo>
                  <a:lnTo>
                    <a:pt x="308" y="1935"/>
                  </a:lnTo>
                  <a:lnTo>
                    <a:pt x="274" y="1970"/>
                  </a:lnTo>
                  <a:lnTo>
                    <a:pt x="239" y="2004"/>
                  </a:lnTo>
                  <a:lnTo>
                    <a:pt x="206" y="2040"/>
                  </a:lnTo>
                  <a:lnTo>
                    <a:pt x="175" y="2076"/>
                  </a:lnTo>
                  <a:lnTo>
                    <a:pt x="144" y="2114"/>
                  </a:lnTo>
                  <a:lnTo>
                    <a:pt x="116" y="2151"/>
                  </a:lnTo>
                  <a:lnTo>
                    <a:pt x="89" y="2190"/>
                  </a:lnTo>
                  <a:lnTo>
                    <a:pt x="64" y="2231"/>
                  </a:lnTo>
                  <a:lnTo>
                    <a:pt x="41" y="2272"/>
                  </a:lnTo>
                  <a:lnTo>
                    <a:pt x="19" y="2314"/>
                  </a:lnTo>
                  <a:lnTo>
                    <a:pt x="0" y="2356"/>
                  </a:lnTo>
                  <a:lnTo>
                    <a:pt x="0" y="235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10000"/>
                  </a:schemeClr>
                </a:gs>
              </a:gsLst>
              <a:lin ang="108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00EAF6">
                      <a:alpha val="0"/>
                    </a:srgbClr>
                  </a:gs>
                  <a:gs pos="100000">
                    <a:srgbClr val="FFFFFF">
                      <a:lumMod val="60000"/>
                      <a:lumOff val="40000"/>
                      <a:alpha val="5300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indent="-252730" algn="ctr">
                <a:lnSpc>
                  <a:spcPts val="5620"/>
                </a:lnSpc>
                <a:buClr>
                  <a:srgbClr val="CC9900"/>
                </a:buClr>
                <a:buSzPct val="60000"/>
                <a:buFont typeface="Wingdings" panose="05000000000000000000" pitchFamily="2" charset="2"/>
                <a:buChar char="n"/>
                <a:defRPr/>
              </a:pPr>
              <a:endParaRPr lang="zh-CN" altLang="en-US" sz="3200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26" name="Freeform 6"/>
            <p:cNvSpPr/>
            <p:nvPr/>
          </p:nvSpPr>
          <p:spPr bwMode="auto">
            <a:xfrm rot="16200000">
              <a:off x="3363368" y="2794814"/>
              <a:ext cx="393446" cy="20990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6"/>
                </a:cxn>
                <a:cxn ang="0">
                  <a:pos x="67" y="105"/>
                </a:cxn>
                <a:cxn ang="0">
                  <a:pos x="120" y="172"/>
                </a:cxn>
                <a:cxn ang="0">
                  <a:pos x="180" y="238"/>
                </a:cxn>
                <a:cxn ang="0">
                  <a:pos x="244" y="300"/>
                </a:cxn>
                <a:cxn ang="0">
                  <a:pos x="316" y="363"/>
                </a:cxn>
                <a:cxn ang="0">
                  <a:pos x="391" y="421"/>
                </a:cxn>
                <a:cxn ang="0">
                  <a:pos x="471" y="479"/>
                </a:cxn>
                <a:cxn ang="0">
                  <a:pos x="596" y="560"/>
                </a:cxn>
                <a:cxn ang="0">
                  <a:pos x="773" y="662"/>
                </a:cxn>
                <a:cxn ang="0">
                  <a:pos x="957" y="754"/>
                </a:cxn>
                <a:cxn ang="0">
                  <a:pos x="1142" y="839"/>
                </a:cxn>
                <a:cxn ang="0">
                  <a:pos x="1325" y="914"/>
                </a:cxn>
                <a:cxn ang="0">
                  <a:pos x="1500" y="979"/>
                </a:cxn>
                <a:cxn ang="0">
                  <a:pos x="1664" y="1037"/>
                </a:cxn>
                <a:cxn ang="0">
                  <a:pos x="1878" y="1106"/>
                </a:cxn>
                <a:cxn ang="0">
                  <a:pos x="2081" y="1164"/>
                </a:cxn>
                <a:cxn ang="0">
                  <a:pos x="2158" y="1183"/>
                </a:cxn>
                <a:cxn ang="0">
                  <a:pos x="1992" y="1212"/>
                </a:cxn>
                <a:cxn ang="0">
                  <a:pos x="1809" y="1252"/>
                </a:cxn>
                <a:cxn ang="0">
                  <a:pos x="1661" y="1288"/>
                </a:cxn>
                <a:cxn ang="0">
                  <a:pos x="1495" y="1333"/>
                </a:cxn>
                <a:cxn ang="0">
                  <a:pos x="1318" y="1389"/>
                </a:cxn>
                <a:cxn ang="0">
                  <a:pos x="1134" y="1456"/>
                </a:cxn>
                <a:cxn ang="0">
                  <a:pos x="948" y="1533"/>
                </a:cxn>
                <a:cxn ang="0">
                  <a:pos x="765" y="1624"/>
                </a:cxn>
                <a:cxn ang="0">
                  <a:pos x="676" y="1672"/>
                </a:cxn>
                <a:cxn ang="0">
                  <a:pos x="588" y="1726"/>
                </a:cxn>
                <a:cxn ang="0">
                  <a:pos x="504" y="1782"/>
                </a:cxn>
                <a:cxn ang="0">
                  <a:pos x="422" y="1840"/>
                </a:cxn>
                <a:cxn ang="0">
                  <a:pos x="346" y="1904"/>
                </a:cxn>
                <a:cxn ang="0">
                  <a:pos x="274" y="1970"/>
                </a:cxn>
                <a:cxn ang="0">
                  <a:pos x="206" y="2040"/>
                </a:cxn>
                <a:cxn ang="0">
                  <a:pos x="144" y="2114"/>
                </a:cxn>
                <a:cxn ang="0">
                  <a:pos x="89" y="2190"/>
                </a:cxn>
                <a:cxn ang="0">
                  <a:pos x="41" y="2272"/>
                </a:cxn>
                <a:cxn ang="0">
                  <a:pos x="0" y="2356"/>
                </a:cxn>
              </a:cxnLst>
              <a:rect l="0" t="0" r="r" b="b"/>
              <a:pathLst>
                <a:path w="2158" h="2356">
                  <a:moveTo>
                    <a:pt x="0" y="235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36"/>
                  </a:lnTo>
                  <a:lnTo>
                    <a:pt x="42" y="70"/>
                  </a:lnTo>
                  <a:lnTo>
                    <a:pt x="67" y="105"/>
                  </a:lnTo>
                  <a:lnTo>
                    <a:pt x="92" y="139"/>
                  </a:lnTo>
                  <a:lnTo>
                    <a:pt x="120" y="172"/>
                  </a:lnTo>
                  <a:lnTo>
                    <a:pt x="149" y="205"/>
                  </a:lnTo>
                  <a:lnTo>
                    <a:pt x="180" y="238"/>
                  </a:lnTo>
                  <a:lnTo>
                    <a:pt x="211" y="269"/>
                  </a:lnTo>
                  <a:lnTo>
                    <a:pt x="244" y="300"/>
                  </a:lnTo>
                  <a:lnTo>
                    <a:pt x="280" y="332"/>
                  </a:lnTo>
                  <a:lnTo>
                    <a:pt x="316" y="363"/>
                  </a:lnTo>
                  <a:lnTo>
                    <a:pt x="352" y="393"/>
                  </a:lnTo>
                  <a:lnTo>
                    <a:pt x="391" y="421"/>
                  </a:lnTo>
                  <a:lnTo>
                    <a:pt x="430" y="451"/>
                  </a:lnTo>
                  <a:lnTo>
                    <a:pt x="471" y="479"/>
                  </a:lnTo>
                  <a:lnTo>
                    <a:pt x="511" y="507"/>
                  </a:lnTo>
                  <a:lnTo>
                    <a:pt x="596" y="560"/>
                  </a:lnTo>
                  <a:lnTo>
                    <a:pt x="683" y="612"/>
                  </a:lnTo>
                  <a:lnTo>
                    <a:pt x="773" y="662"/>
                  </a:lnTo>
                  <a:lnTo>
                    <a:pt x="865" y="709"/>
                  </a:lnTo>
                  <a:lnTo>
                    <a:pt x="957" y="754"/>
                  </a:lnTo>
                  <a:lnTo>
                    <a:pt x="1049" y="798"/>
                  </a:lnTo>
                  <a:lnTo>
                    <a:pt x="1142" y="839"/>
                  </a:lnTo>
                  <a:lnTo>
                    <a:pt x="1234" y="878"/>
                  </a:lnTo>
                  <a:lnTo>
                    <a:pt x="1325" y="914"/>
                  </a:lnTo>
                  <a:lnTo>
                    <a:pt x="1414" y="948"/>
                  </a:lnTo>
                  <a:lnTo>
                    <a:pt x="1500" y="979"/>
                  </a:lnTo>
                  <a:lnTo>
                    <a:pt x="1584" y="1009"/>
                  </a:lnTo>
                  <a:lnTo>
                    <a:pt x="1664" y="1037"/>
                  </a:lnTo>
                  <a:lnTo>
                    <a:pt x="1740" y="1062"/>
                  </a:lnTo>
                  <a:lnTo>
                    <a:pt x="1878" y="1106"/>
                  </a:lnTo>
                  <a:lnTo>
                    <a:pt x="1994" y="1139"/>
                  </a:lnTo>
                  <a:lnTo>
                    <a:pt x="2081" y="1164"/>
                  </a:lnTo>
                  <a:lnTo>
                    <a:pt x="2158" y="1183"/>
                  </a:lnTo>
                  <a:lnTo>
                    <a:pt x="2158" y="1183"/>
                  </a:lnTo>
                  <a:lnTo>
                    <a:pt x="2081" y="1195"/>
                  </a:lnTo>
                  <a:lnTo>
                    <a:pt x="1992" y="1212"/>
                  </a:lnTo>
                  <a:lnTo>
                    <a:pt x="1877" y="1236"/>
                  </a:lnTo>
                  <a:lnTo>
                    <a:pt x="1809" y="1252"/>
                  </a:lnTo>
                  <a:lnTo>
                    <a:pt x="1737" y="1269"/>
                  </a:lnTo>
                  <a:lnTo>
                    <a:pt x="1661" y="1288"/>
                  </a:lnTo>
                  <a:lnTo>
                    <a:pt x="1579" y="1309"/>
                  </a:lnTo>
                  <a:lnTo>
                    <a:pt x="1495" y="1333"/>
                  </a:lnTo>
                  <a:lnTo>
                    <a:pt x="1407" y="1361"/>
                  </a:lnTo>
                  <a:lnTo>
                    <a:pt x="1318" y="1389"/>
                  </a:lnTo>
                  <a:lnTo>
                    <a:pt x="1226" y="1422"/>
                  </a:lnTo>
                  <a:lnTo>
                    <a:pt x="1134" y="1456"/>
                  </a:lnTo>
                  <a:lnTo>
                    <a:pt x="1041" y="1494"/>
                  </a:lnTo>
                  <a:lnTo>
                    <a:pt x="948" y="1533"/>
                  </a:lnTo>
                  <a:lnTo>
                    <a:pt x="855" y="1577"/>
                  </a:lnTo>
                  <a:lnTo>
                    <a:pt x="765" y="1624"/>
                  </a:lnTo>
                  <a:lnTo>
                    <a:pt x="719" y="1647"/>
                  </a:lnTo>
                  <a:lnTo>
                    <a:pt x="676" y="1672"/>
                  </a:lnTo>
                  <a:lnTo>
                    <a:pt x="632" y="1699"/>
                  </a:lnTo>
                  <a:lnTo>
                    <a:pt x="588" y="1726"/>
                  </a:lnTo>
                  <a:lnTo>
                    <a:pt x="546" y="1752"/>
                  </a:lnTo>
                  <a:lnTo>
                    <a:pt x="504" y="1782"/>
                  </a:lnTo>
                  <a:lnTo>
                    <a:pt x="463" y="1810"/>
                  </a:lnTo>
                  <a:lnTo>
                    <a:pt x="422" y="1840"/>
                  </a:lnTo>
                  <a:lnTo>
                    <a:pt x="383" y="1871"/>
                  </a:lnTo>
                  <a:lnTo>
                    <a:pt x="346" y="1904"/>
                  </a:lnTo>
                  <a:lnTo>
                    <a:pt x="308" y="1935"/>
                  </a:lnTo>
                  <a:lnTo>
                    <a:pt x="274" y="1970"/>
                  </a:lnTo>
                  <a:lnTo>
                    <a:pt x="239" y="2004"/>
                  </a:lnTo>
                  <a:lnTo>
                    <a:pt x="206" y="2040"/>
                  </a:lnTo>
                  <a:lnTo>
                    <a:pt x="175" y="2076"/>
                  </a:lnTo>
                  <a:lnTo>
                    <a:pt x="144" y="2114"/>
                  </a:lnTo>
                  <a:lnTo>
                    <a:pt x="116" y="2151"/>
                  </a:lnTo>
                  <a:lnTo>
                    <a:pt x="89" y="2190"/>
                  </a:lnTo>
                  <a:lnTo>
                    <a:pt x="64" y="2231"/>
                  </a:lnTo>
                  <a:lnTo>
                    <a:pt x="41" y="2272"/>
                  </a:lnTo>
                  <a:lnTo>
                    <a:pt x="19" y="2314"/>
                  </a:lnTo>
                  <a:lnTo>
                    <a:pt x="0" y="2356"/>
                  </a:lnTo>
                  <a:lnTo>
                    <a:pt x="0" y="235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20000"/>
                  </a:schemeClr>
                </a:gs>
              </a:gsLst>
              <a:lin ang="108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00EAF6">
                      <a:alpha val="0"/>
                    </a:srgbClr>
                  </a:gs>
                  <a:gs pos="100000">
                    <a:srgbClr val="FFFFFF">
                      <a:lumMod val="60000"/>
                      <a:lumOff val="40000"/>
                      <a:alpha val="5300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indent="-252730" algn="ctr">
                <a:lnSpc>
                  <a:spcPts val="5620"/>
                </a:lnSpc>
                <a:buClr>
                  <a:srgbClr val="CC9900"/>
                </a:buClr>
                <a:buSzPct val="60000"/>
                <a:buFont typeface="Wingdings" panose="05000000000000000000" pitchFamily="2" charset="2"/>
                <a:buChar char="n"/>
                <a:defRPr/>
              </a:pPr>
              <a:endParaRPr lang="zh-CN" altLang="en-US" sz="3200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31" name="Freeform 6"/>
            <p:cNvSpPr/>
            <p:nvPr/>
          </p:nvSpPr>
          <p:spPr bwMode="auto">
            <a:xfrm rot="16200000">
              <a:off x="3215035" y="2505067"/>
              <a:ext cx="690113" cy="2975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6"/>
                </a:cxn>
                <a:cxn ang="0">
                  <a:pos x="67" y="105"/>
                </a:cxn>
                <a:cxn ang="0">
                  <a:pos x="120" y="172"/>
                </a:cxn>
                <a:cxn ang="0">
                  <a:pos x="180" y="238"/>
                </a:cxn>
                <a:cxn ang="0">
                  <a:pos x="244" y="300"/>
                </a:cxn>
                <a:cxn ang="0">
                  <a:pos x="316" y="363"/>
                </a:cxn>
                <a:cxn ang="0">
                  <a:pos x="391" y="421"/>
                </a:cxn>
                <a:cxn ang="0">
                  <a:pos x="471" y="479"/>
                </a:cxn>
                <a:cxn ang="0">
                  <a:pos x="596" y="560"/>
                </a:cxn>
                <a:cxn ang="0">
                  <a:pos x="773" y="662"/>
                </a:cxn>
                <a:cxn ang="0">
                  <a:pos x="957" y="754"/>
                </a:cxn>
                <a:cxn ang="0">
                  <a:pos x="1142" y="839"/>
                </a:cxn>
                <a:cxn ang="0">
                  <a:pos x="1325" y="914"/>
                </a:cxn>
                <a:cxn ang="0">
                  <a:pos x="1500" y="979"/>
                </a:cxn>
                <a:cxn ang="0">
                  <a:pos x="1664" y="1037"/>
                </a:cxn>
                <a:cxn ang="0">
                  <a:pos x="1878" y="1106"/>
                </a:cxn>
                <a:cxn ang="0">
                  <a:pos x="2081" y="1164"/>
                </a:cxn>
                <a:cxn ang="0">
                  <a:pos x="2158" y="1183"/>
                </a:cxn>
                <a:cxn ang="0">
                  <a:pos x="1992" y="1212"/>
                </a:cxn>
                <a:cxn ang="0">
                  <a:pos x="1809" y="1252"/>
                </a:cxn>
                <a:cxn ang="0">
                  <a:pos x="1661" y="1288"/>
                </a:cxn>
                <a:cxn ang="0">
                  <a:pos x="1495" y="1333"/>
                </a:cxn>
                <a:cxn ang="0">
                  <a:pos x="1318" y="1389"/>
                </a:cxn>
                <a:cxn ang="0">
                  <a:pos x="1134" y="1456"/>
                </a:cxn>
                <a:cxn ang="0">
                  <a:pos x="948" y="1533"/>
                </a:cxn>
                <a:cxn ang="0">
                  <a:pos x="765" y="1624"/>
                </a:cxn>
                <a:cxn ang="0">
                  <a:pos x="676" y="1672"/>
                </a:cxn>
                <a:cxn ang="0">
                  <a:pos x="588" y="1726"/>
                </a:cxn>
                <a:cxn ang="0">
                  <a:pos x="504" y="1782"/>
                </a:cxn>
                <a:cxn ang="0">
                  <a:pos x="422" y="1840"/>
                </a:cxn>
                <a:cxn ang="0">
                  <a:pos x="346" y="1904"/>
                </a:cxn>
                <a:cxn ang="0">
                  <a:pos x="274" y="1970"/>
                </a:cxn>
                <a:cxn ang="0">
                  <a:pos x="206" y="2040"/>
                </a:cxn>
                <a:cxn ang="0">
                  <a:pos x="144" y="2114"/>
                </a:cxn>
                <a:cxn ang="0">
                  <a:pos x="89" y="2190"/>
                </a:cxn>
                <a:cxn ang="0">
                  <a:pos x="41" y="2272"/>
                </a:cxn>
                <a:cxn ang="0">
                  <a:pos x="0" y="2356"/>
                </a:cxn>
              </a:cxnLst>
              <a:rect l="0" t="0" r="r" b="b"/>
              <a:pathLst>
                <a:path w="2158" h="2356">
                  <a:moveTo>
                    <a:pt x="0" y="235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36"/>
                  </a:lnTo>
                  <a:lnTo>
                    <a:pt x="42" y="70"/>
                  </a:lnTo>
                  <a:lnTo>
                    <a:pt x="67" y="105"/>
                  </a:lnTo>
                  <a:lnTo>
                    <a:pt x="92" y="139"/>
                  </a:lnTo>
                  <a:lnTo>
                    <a:pt x="120" y="172"/>
                  </a:lnTo>
                  <a:lnTo>
                    <a:pt x="149" y="205"/>
                  </a:lnTo>
                  <a:lnTo>
                    <a:pt x="180" y="238"/>
                  </a:lnTo>
                  <a:lnTo>
                    <a:pt x="211" y="269"/>
                  </a:lnTo>
                  <a:lnTo>
                    <a:pt x="244" y="300"/>
                  </a:lnTo>
                  <a:lnTo>
                    <a:pt x="280" y="332"/>
                  </a:lnTo>
                  <a:lnTo>
                    <a:pt x="316" y="363"/>
                  </a:lnTo>
                  <a:lnTo>
                    <a:pt x="352" y="393"/>
                  </a:lnTo>
                  <a:lnTo>
                    <a:pt x="391" y="421"/>
                  </a:lnTo>
                  <a:lnTo>
                    <a:pt x="430" y="451"/>
                  </a:lnTo>
                  <a:lnTo>
                    <a:pt x="471" y="479"/>
                  </a:lnTo>
                  <a:lnTo>
                    <a:pt x="511" y="507"/>
                  </a:lnTo>
                  <a:lnTo>
                    <a:pt x="596" y="560"/>
                  </a:lnTo>
                  <a:lnTo>
                    <a:pt x="683" y="612"/>
                  </a:lnTo>
                  <a:lnTo>
                    <a:pt x="773" y="662"/>
                  </a:lnTo>
                  <a:lnTo>
                    <a:pt x="865" y="709"/>
                  </a:lnTo>
                  <a:lnTo>
                    <a:pt x="957" y="754"/>
                  </a:lnTo>
                  <a:lnTo>
                    <a:pt x="1049" y="798"/>
                  </a:lnTo>
                  <a:lnTo>
                    <a:pt x="1142" y="839"/>
                  </a:lnTo>
                  <a:lnTo>
                    <a:pt x="1234" y="878"/>
                  </a:lnTo>
                  <a:lnTo>
                    <a:pt x="1325" y="914"/>
                  </a:lnTo>
                  <a:lnTo>
                    <a:pt x="1414" y="948"/>
                  </a:lnTo>
                  <a:lnTo>
                    <a:pt x="1500" y="979"/>
                  </a:lnTo>
                  <a:lnTo>
                    <a:pt x="1584" y="1009"/>
                  </a:lnTo>
                  <a:lnTo>
                    <a:pt x="1664" y="1037"/>
                  </a:lnTo>
                  <a:lnTo>
                    <a:pt x="1740" y="1062"/>
                  </a:lnTo>
                  <a:lnTo>
                    <a:pt x="1878" y="1106"/>
                  </a:lnTo>
                  <a:lnTo>
                    <a:pt x="1994" y="1139"/>
                  </a:lnTo>
                  <a:lnTo>
                    <a:pt x="2081" y="1164"/>
                  </a:lnTo>
                  <a:lnTo>
                    <a:pt x="2158" y="1183"/>
                  </a:lnTo>
                  <a:lnTo>
                    <a:pt x="2158" y="1183"/>
                  </a:lnTo>
                  <a:lnTo>
                    <a:pt x="2081" y="1195"/>
                  </a:lnTo>
                  <a:lnTo>
                    <a:pt x="1992" y="1212"/>
                  </a:lnTo>
                  <a:lnTo>
                    <a:pt x="1877" y="1236"/>
                  </a:lnTo>
                  <a:lnTo>
                    <a:pt x="1809" y="1252"/>
                  </a:lnTo>
                  <a:lnTo>
                    <a:pt x="1737" y="1269"/>
                  </a:lnTo>
                  <a:lnTo>
                    <a:pt x="1661" y="1288"/>
                  </a:lnTo>
                  <a:lnTo>
                    <a:pt x="1579" y="1309"/>
                  </a:lnTo>
                  <a:lnTo>
                    <a:pt x="1495" y="1333"/>
                  </a:lnTo>
                  <a:lnTo>
                    <a:pt x="1407" y="1361"/>
                  </a:lnTo>
                  <a:lnTo>
                    <a:pt x="1318" y="1389"/>
                  </a:lnTo>
                  <a:lnTo>
                    <a:pt x="1226" y="1422"/>
                  </a:lnTo>
                  <a:lnTo>
                    <a:pt x="1134" y="1456"/>
                  </a:lnTo>
                  <a:lnTo>
                    <a:pt x="1041" y="1494"/>
                  </a:lnTo>
                  <a:lnTo>
                    <a:pt x="948" y="1533"/>
                  </a:lnTo>
                  <a:lnTo>
                    <a:pt x="855" y="1577"/>
                  </a:lnTo>
                  <a:lnTo>
                    <a:pt x="765" y="1624"/>
                  </a:lnTo>
                  <a:lnTo>
                    <a:pt x="719" y="1647"/>
                  </a:lnTo>
                  <a:lnTo>
                    <a:pt x="676" y="1672"/>
                  </a:lnTo>
                  <a:lnTo>
                    <a:pt x="632" y="1699"/>
                  </a:lnTo>
                  <a:lnTo>
                    <a:pt x="588" y="1726"/>
                  </a:lnTo>
                  <a:lnTo>
                    <a:pt x="546" y="1752"/>
                  </a:lnTo>
                  <a:lnTo>
                    <a:pt x="504" y="1782"/>
                  </a:lnTo>
                  <a:lnTo>
                    <a:pt x="463" y="1810"/>
                  </a:lnTo>
                  <a:lnTo>
                    <a:pt x="422" y="1840"/>
                  </a:lnTo>
                  <a:lnTo>
                    <a:pt x="383" y="1871"/>
                  </a:lnTo>
                  <a:lnTo>
                    <a:pt x="346" y="1904"/>
                  </a:lnTo>
                  <a:lnTo>
                    <a:pt x="308" y="1935"/>
                  </a:lnTo>
                  <a:lnTo>
                    <a:pt x="274" y="1970"/>
                  </a:lnTo>
                  <a:lnTo>
                    <a:pt x="239" y="2004"/>
                  </a:lnTo>
                  <a:lnTo>
                    <a:pt x="206" y="2040"/>
                  </a:lnTo>
                  <a:lnTo>
                    <a:pt x="175" y="2076"/>
                  </a:lnTo>
                  <a:lnTo>
                    <a:pt x="144" y="2114"/>
                  </a:lnTo>
                  <a:lnTo>
                    <a:pt x="116" y="2151"/>
                  </a:lnTo>
                  <a:lnTo>
                    <a:pt x="89" y="2190"/>
                  </a:lnTo>
                  <a:lnTo>
                    <a:pt x="64" y="2231"/>
                  </a:lnTo>
                  <a:lnTo>
                    <a:pt x="41" y="2272"/>
                  </a:lnTo>
                  <a:lnTo>
                    <a:pt x="19" y="2314"/>
                  </a:lnTo>
                  <a:lnTo>
                    <a:pt x="0" y="2356"/>
                  </a:lnTo>
                  <a:lnTo>
                    <a:pt x="0" y="235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20000"/>
                  </a:schemeClr>
                </a:gs>
              </a:gsLst>
              <a:lin ang="108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00EAF6">
                      <a:alpha val="0"/>
                    </a:srgbClr>
                  </a:gs>
                  <a:gs pos="100000">
                    <a:srgbClr val="FFFFFF">
                      <a:lumMod val="60000"/>
                      <a:lumOff val="40000"/>
                      <a:alpha val="5300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indent="-252730" algn="ctr">
                <a:lnSpc>
                  <a:spcPts val="5620"/>
                </a:lnSpc>
                <a:buClr>
                  <a:srgbClr val="CC9900"/>
                </a:buClr>
                <a:buSzPct val="60000"/>
                <a:buFont typeface="Wingdings" panose="05000000000000000000" pitchFamily="2" charset="2"/>
                <a:buChar char="n"/>
                <a:defRPr/>
              </a:pPr>
              <a:endParaRPr lang="zh-CN" altLang="en-US" sz="3200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32" name="文本框 93"/>
            <p:cNvSpPr txBox="1"/>
            <p:nvPr/>
          </p:nvSpPr>
          <p:spPr>
            <a:xfrm>
              <a:off x="1818831" y="4501987"/>
              <a:ext cx="3273378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917575"/>
              <a:r>
                <a:rPr lang="en-US" altLang="zh-CN" sz="900" b="1" u="sng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Huawei firewall: collection/detection/blocking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681237" y="2828975"/>
              <a:ext cx="883828" cy="306813"/>
              <a:chOff x="1490327" y="3071727"/>
              <a:chExt cx="883828" cy="306813"/>
            </a:xfrm>
          </p:grpSpPr>
          <p:grpSp>
            <p:nvGrpSpPr>
              <p:cNvPr id="130" name="组合 72"/>
              <p:cNvGrpSpPr/>
              <p:nvPr/>
            </p:nvGrpSpPr>
            <p:grpSpPr bwMode="auto">
              <a:xfrm>
                <a:off x="1490328" y="3240809"/>
                <a:ext cx="883827" cy="137731"/>
                <a:chOff x="7114621" y="1955251"/>
                <a:chExt cx="1571302" cy="270364"/>
              </a:xfrm>
            </p:grpSpPr>
            <p:sp>
              <p:nvSpPr>
                <p:cNvPr id="161" name="椭圆 160"/>
                <p:cNvSpPr/>
                <p:nvPr/>
              </p:nvSpPr>
              <p:spPr>
                <a:xfrm flipH="1" flipV="1">
                  <a:off x="7114621" y="1979923"/>
                  <a:ext cx="1571302" cy="245692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B5B5B5">
                        <a:alpha val="0"/>
                      </a:srgbClr>
                    </a:gs>
                    <a:gs pos="100000">
                      <a:srgbClr val="B5B5B5">
                        <a:alpha val="1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flat" cmpd="sng" algn="ctr">
                  <a:gradFill flip="none" rotWithShape="1">
                    <a:gsLst>
                      <a:gs pos="0">
                        <a:srgbClr val="B5B5B5">
                          <a:alpha val="0"/>
                        </a:srgbClr>
                      </a:gs>
                      <a:gs pos="100000">
                        <a:srgbClr val="B5B5B5"/>
                      </a:gs>
                    </a:gsLst>
                    <a:lin ang="16200000" scaled="1"/>
                    <a:tileRect/>
                  </a:gra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anchor="ctr" anchorCtr="1"/>
                <a:lstStyle/>
                <a:p>
                  <a:pPr indent="-101600"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CC9900"/>
                    </a:buClr>
                    <a:buSzPct val="100000"/>
                    <a:defRPr/>
                  </a:pPr>
                  <a:endParaRPr lang="zh-CN" altLang="en-US" sz="9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" name="椭圆 161"/>
                <p:cNvSpPr/>
                <p:nvPr/>
              </p:nvSpPr>
              <p:spPr>
                <a:xfrm flipH="1" flipV="1">
                  <a:off x="7169953" y="1955251"/>
                  <a:ext cx="1460638" cy="228388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B5B5B5">
                        <a:alpha val="0"/>
                      </a:srgbClr>
                    </a:gs>
                    <a:gs pos="100000">
                      <a:srgbClr val="B5B5B5">
                        <a:alpha val="1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flat" cmpd="sng" algn="ctr">
                  <a:gradFill flip="none" rotWithShape="1">
                    <a:gsLst>
                      <a:gs pos="0">
                        <a:srgbClr val="B5B5B5">
                          <a:alpha val="0"/>
                        </a:srgbClr>
                      </a:gs>
                      <a:gs pos="100000">
                        <a:srgbClr val="B5B5B5"/>
                      </a:gs>
                    </a:gsLst>
                    <a:lin ang="16200000" scaled="1"/>
                    <a:tileRect/>
                  </a:gra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anchor="ctr" anchorCtr="1"/>
                <a:lstStyle/>
                <a:p>
                  <a:pPr indent="-101600"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CC9900"/>
                    </a:buClr>
                    <a:buSzPct val="100000"/>
                    <a:defRPr/>
                  </a:pPr>
                  <a:endParaRPr lang="zh-CN" altLang="en-US" sz="9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矩形 132"/>
              <p:cNvSpPr/>
              <p:nvPr/>
            </p:nvSpPr>
            <p:spPr>
              <a:xfrm>
                <a:off x="1490327" y="3071727"/>
                <a:ext cx="883828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altLang="zh-CN" sz="800" b="1" dirty="0">
                    <a:solidFill>
                      <a:srgbClr val="FFC49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On-demand subscription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4313019" y="2491978"/>
              <a:ext cx="883827" cy="289485"/>
              <a:chOff x="4202393" y="2491978"/>
              <a:chExt cx="883827" cy="289485"/>
            </a:xfrm>
          </p:grpSpPr>
          <p:grpSp>
            <p:nvGrpSpPr>
              <p:cNvPr id="127" name="组合 126"/>
              <p:cNvGrpSpPr/>
              <p:nvPr/>
            </p:nvGrpSpPr>
            <p:grpSpPr bwMode="auto">
              <a:xfrm>
                <a:off x="4202393" y="2643732"/>
                <a:ext cx="883827" cy="137731"/>
                <a:chOff x="7114621" y="1955251"/>
                <a:chExt cx="1571302" cy="270364"/>
              </a:xfrm>
            </p:grpSpPr>
            <p:sp>
              <p:nvSpPr>
                <p:cNvPr id="165" name="椭圆 164"/>
                <p:cNvSpPr/>
                <p:nvPr/>
              </p:nvSpPr>
              <p:spPr>
                <a:xfrm flipH="1" flipV="1">
                  <a:off x="7114621" y="1979923"/>
                  <a:ext cx="1571302" cy="245692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B5B5B5">
                        <a:alpha val="0"/>
                      </a:srgbClr>
                    </a:gs>
                    <a:gs pos="100000">
                      <a:srgbClr val="B5B5B5">
                        <a:alpha val="1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flat" cmpd="sng" algn="ctr">
                  <a:gradFill flip="none" rotWithShape="1">
                    <a:gsLst>
                      <a:gs pos="0">
                        <a:srgbClr val="B5B5B5">
                          <a:alpha val="0"/>
                        </a:srgbClr>
                      </a:gs>
                      <a:gs pos="100000">
                        <a:srgbClr val="B5B5B5"/>
                      </a:gs>
                    </a:gsLst>
                    <a:lin ang="16200000" scaled="1"/>
                    <a:tileRect/>
                  </a:gra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anchor="ctr" anchorCtr="1"/>
                <a:lstStyle/>
                <a:p>
                  <a:pPr indent="-101600"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CC9900"/>
                    </a:buClr>
                    <a:buSzPct val="100000"/>
                    <a:defRPr/>
                  </a:pPr>
                  <a:endParaRPr lang="zh-CN" altLang="en-US" sz="9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" name="椭圆 166"/>
                <p:cNvSpPr/>
                <p:nvPr/>
              </p:nvSpPr>
              <p:spPr>
                <a:xfrm flipH="1" flipV="1">
                  <a:off x="7169953" y="1955251"/>
                  <a:ext cx="1460638" cy="228388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B5B5B5">
                        <a:alpha val="0"/>
                      </a:srgbClr>
                    </a:gs>
                    <a:gs pos="100000">
                      <a:srgbClr val="B5B5B5">
                        <a:alpha val="1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flat" cmpd="sng" algn="ctr">
                  <a:gradFill flip="none" rotWithShape="1">
                    <a:gsLst>
                      <a:gs pos="0">
                        <a:srgbClr val="B5B5B5">
                          <a:alpha val="0"/>
                        </a:srgbClr>
                      </a:gs>
                      <a:gs pos="100000">
                        <a:srgbClr val="B5B5B5"/>
                      </a:gs>
                    </a:gsLst>
                    <a:lin ang="16200000" scaled="1"/>
                    <a:tileRect/>
                  </a:gra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anchor="ctr" anchorCtr="1"/>
                <a:lstStyle/>
                <a:p>
                  <a:pPr indent="-101600"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CC9900"/>
                    </a:buClr>
                    <a:buSzPct val="100000"/>
                    <a:defRPr/>
                  </a:pPr>
                  <a:endParaRPr lang="zh-CN" altLang="en-US" sz="9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4" name="矩形 133"/>
              <p:cNvSpPr/>
              <p:nvPr/>
            </p:nvSpPr>
            <p:spPr>
              <a:xfrm>
                <a:off x="4266318" y="2491978"/>
                <a:ext cx="755976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altLang="zh-CN" sz="800" b="1" dirty="0">
                    <a:solidFill>
                      <a:srgbClr val="FFC49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Simplified</a:t>
                </a:r>
              </a:p>
              <a:p>
                <a:pPr algn="ctr"/>
                <a:r>
                  <a:rPr lang="en-US" altLang="zh-CN" sz="800" b="1" dirty="0">
                    <a:solidFill>
                      <a:srgbClr val="FFC49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O&amp;M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710058" y="3183300"/>
              <a:ext cx="883827" cy="306813"/>
              <a:chOff x="4722375" y="3071727"/>
              <a:chExt cx="883827" cy="306813"/>
            </a:xfrm>
          </p:grpSpPr>
          <p:grpSp>
            <p:nvGrpSpPr>
              <p:cNvPr id="129" name="组合 72"/>
              <p:cNvGrpSpPr/>
              <p:nvPr/>
            </p:nvGrpSpPr>
            <p:grpSpPr bwMode="auto">
              <a:xfrm>
                <a:off x="4722375" y="3240809"/>
                <a:ext cx="883827" cy="137731"/>
                <a:chOff x="7114621" y="1955251"/>
                <a:chExt cx="1571302" cy="270364"/>
              </a:xfrm>
            </p:grpSpPr>
            <p:sp>
              <p:nvSpPr>
                <p:cNvPr id="163" name="椭圆 162"/>
                <p:cNvSpPr/>
                <p:nvPr/>
              </p:nvSpPr>
              <p:spPr>
                <a:xfrm flipH="1" flipV="1">
                  <a:off x="7114621" y="1979923"/>
                  <a:ext cx="1571302" cy="245692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B5B5B5">
                        <a:alpha val="0"/>
                      </a:srgbClr>
                    </a:gs>
                    <a:gs pos="100000">
                      <a:srgbClr val="B5B5B5">
                        <a:alpha val="1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flat" cmpd="sng" algn="ctr">
                  <a:gradFill flip="none" rotWithShape="1">
                    <a:gsLst>
                      <a:gs pos="0">
                        <a:srgbClr val="B5B5B5">
                          <a:alpha val="0"/>
                        </a:srgbClr>
                      </a:gs>
                      <a:gs pos="100000">
                        <a:srgbClr val="B5B5B5"/>
                      </a:gs>
                    </a:gsLst>
                    <a:lin ang="16200000" scaled="1"/>
                    <a:tileRect/>
                  </a:gra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anchor="ctr" anchorCtr="1"/>
                <a:lstStyle/>
                <a:p>
                  <a:pPr indent="-101600"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CC9900"/>
                    </a:buClr>
                    <a:buSzPct val="100000"/>
                    <a:defRPr/>
                  </a:pPr>
                  <a:endParaRPr lang="zh-CN" altLang="en-US" sz="9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" name="椭圆 163"/>
                <p:cNvSpPr/>
                <p:nvPr/>
              </p:nvSpPr>
              <p:spPr>
                <a:xfrm flipH="1" flipV="1">
                  <a:off x="7169953" y="1955251"/>
                  <a:ext cx="1460638" cy="228388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B5B5B5">
                        <a:alpha val="0"/>
                      </a:srgbClr>
                    </a:gs>
                    <a:gs pos="100000">
                      <a:srgbClr val="B5B5B5">
                        <a:alpha val="1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flat" cmpd="sng" algn="ctr">
                  <a:gradFill flip="none" rotWithShape="1">
                    <a:gsLst>
                      <a:gs pos="0">
                        <a:srgbClr val="B5B5B5">
                          <a:alpha val="0"/>
                        </a:srgbClr>
                      </a:gs>
                      <a:gs pos="100000">
                        <a:srgbClr val="B5B5B5"/>
                      </a:gs>
                    </a:gsLst>
                    <a:lin ang="16200000" scaled="1"/>
                    <a:tileRect/>
                  </a:gra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anchor="ctr" anchorCtr="1"/>
                <a:lstStyle/>
                <a:p>
                  <a:pPr indent="-101600"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CC9900"/>
                    </a:buClr>
                    <a:buSzPct val="100000"/>
                    <a:defRPr/>
                  </a:pPr>
                  <a:endParaRPr lang="zh-CN" altLang="en-US" sz="9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5" name="矩形 134"/>
              <p:cNvSpPr/>
              <p:nvPr/>
            </p:nvSpPr>
            <p:spPr>
              <a:xfrm>
                <a:off x="4786300" y="3071727"/>
                <a:ext cx="755976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altLang="zh-CN" sz="800" b="1" dirty="0">
                    <a:solidFill>
                      <a:srgbClr val="FFC49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Higher time efficiency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878428" y="4007931"/>
              <a:ext cx="3389891" cy="161717"/>
              <a:chOff x="1766310" y="3856304"/>
              <a:chExt cx="3389891" cy="161717"/>
            </a:xfrm>
          </p:grpSpPr>
          <p:sp>
            <p:nvSpPr>
              <p:cNvPr id="136" name="矩形 135"/>
              <p:cNvSpPr/>
              <p:nvPr/>
            </p:nvSpPr>
            <p:spPr>
              <a:xfrm>
                <a:off x="3929249" y="3856304"/>
                <a:ext cx="1226952" cy="16171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819" tIns="34410" rIns="68819" bIns="3441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en-US" altLang="zh-CN" sz="8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Send collected logs and information</a:t>
                </a:r>
              </a:p>
            </p:txBody>
          </p:sp>
          <p:sp>
            <p:nvSpPr>
              <p:cNvPr id="137" name="矩形 136"/>
              <p:cNvSpPr/>
              <p:nvPr/>
            </p:nvSpPr>
            <p:spPr>
              <a:xfrm>
                <a:off x="1766310" y="3856304"/>
                <a:ext cx="1065257" cy="16171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819" tIns="34410" rIns="68819" bIns="3441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en-US" altLang="zh-CN" sz="8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Deliver threat blocking instructions</a:t>
                </a:r>
              </a:p>
            </p:txBody>
          </p:sp>
        </p:grpSp>
        <p:sp>
          <p:nvSpPr>
            <p:cNvPr id="156" name="任意多边形 346"/>
            <p:cNvSpPr/>
            <p:nvPr/>
          </p:nvSpPr>
          <p:spPr>
            <a:xfrm>
              <a:off x="3841595" y="3993054"/>
              <a:ext cx="324000" cy="396000"/>
            </a:xfrm>
            <a:custGeom>
              <a:avLst/>
              <a:gdLst>
                <a:gd name="connsiteX0" fmla="*/ 427383 w 427383"/>
                <a:gd name="connsiteY0" fmla="*/ 616226 h 616226"/>
                <a:gd name="connsiteX1" fmla="*/ 109331 w 427383"/>
                <a:gd name="connsiteY1" fmla="*/ 347870 h 616226"/>
                <a:gd name="connsiteX2" fmla="*/ 0 w 427383"/>
                <a:gd name="connsiteY2" fmla="*/ 0 h 616226"/>
                <a:gd name="connsiteX3" fmla="*/ 0 w 427383"/>
                <a:gd name="connsiteY3" fmla="*/ 0 h 61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383" h="616226">
                  <a:moveTo>
                    <a:pt x="427383" y="616226"/>
                  </a:moveTo>
                  <a:cubicBezTo>
                    <a:pt x="303972" y="533400"/>
                    <a:pt x="180561" y="450574"/>
                    <a:pt x="109331" y="347870"/>
                  </a:cubicBezTo>
                  <a:cubicBezTo>
                    <a:pt x="38101" y="245166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gradFill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  <a:prstDash val="sysDash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000" ker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404315" y="3897645"/>
              <a:ext cx="2394103" cy="609337"/>
              <a:chOff x="2231657" y="3746018"/>
              <a:chExt cx="2394103" cy="609337"/>
            </a:xfrm>
          </p:grpSpPr>
          <p:sp>
            <p:nvSpPr>
              <p:cNvPr id="157" name="任意多边形 58"/>
              <p:cNvSpPr/>
              <p:nvPr/>
            </p:nvSpPr>
            <p:spPr>
              <a:xfrm flipH="1">
                <a:off x="3370686" y="3746018"/>
                <a:ext cx="1255074" cy="599489"/>
              </a:xfrm>
              <a:custGeom>
                <a:avLst/>
                <a:gdLst>
                  <a:gd name="connsiteX0" fmla="*/ 2685448 w 2685448"/>
                  <a:gd name="connsiteY0" fmla="*/ 0 h 1193533"/>
                  <a:gd name="connsiteX1" fmla="*/ 1453414 w 2685448"/>
                  <a:gd name="connsiteY1" fmla="*/ 683394 h 1193533"/>
                  <a:gd name="connsiteX2" fmla="*/ 0 w 2685448"/>
                  <a:gd name="connsiteY2" fmla="*/ 1193533 h 1193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5448" h="1193533">
                    <a:moveTo>
                      <a:pt x="2685448" y="0"/>
                    </a:moveTo>
                    <a:cubicBezTo>
                      <a:pt x="2293218" y="242236"/>
                      <a:pt x="1900989" y="484472"/>
                      <a:pt x="1453414" y="683394"/>
                    </a:cubicBezTo>
                    <a:cubicBezTo>
                      <a:pt x="1005839" y="882316"/>
                      <a:pt x="502919" y="1037924"/>
                      <a:pt x="0" y="1193533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492"/>
                </a:solidFill>
                <a:prstDash val="sysDash"/>
                <a:miter lim="800000"/>
                <a:headEnd type="triangle" w="sm" len="med"/>
                <a:tailEnd type="triangle" w="sm" len="med"/>
              </a:ln>
              <a:effectLst/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8" name="任意多边形 56"/>
              <p:cNvSpPr/>
              <p:nvPr/>
            </p:nvSpPr>
            <p:spPr>
              <a:xfrm>
                <a:off x="3012191" y="3746019"/>
                <a:ext cx="371831" cy="598132"/>
              </a:xfrm>
              <a:custGeom>
                <a:avLst/>
                <a:gdLst>
                  <a:gd name="connsiteX0" fmla="*/ 490888 w 490888"/>
                  <a:gd name="connsiteY0" fmla="*/ 0 h 1164657"/>
                  <a:gd name="connsiteX1" fmla="*/ 317633 w 490888"/>
                  <a:gd name="connsiteY1" fmla="*/ 587141 h 1164657"/>
                  <a:gd name="connsiteX2" fmla="*/ 0 w 490888"/>
                  <a:gd name="connsiteY2" fmla="*/ 1164657 h 116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888" h="1164657">
                    <a:moveTo>
                      <a:pt x="490888" y="0"/>
                    </a:moveTo>
                    <a:cubicBezTo>
                      <a:pt x="445168" y="196516"/>
                      <a:pt x="399448" y="393032"/>
                      <a:pt x="317633" y="587141"/>
                    </a:cubicBezTo>
                    <a:cubicBezTo>
                      <a:pt x="235818" y="781250"/>
                      <a:pt x="117909" y="972953"/>
                      <a:pt x="0" y="116465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492"/>
                </a:solidFill>
                <a:prstDash val="sysDash"/>
                <a:miter lim="800000"/>
                <a:headEnd type="triangle" w="sm" len="med"/>
                <a:tailEnd type="triangle" w="sm" len="med"/>
              </a:ln>
              <a:effectLst/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9" name="任意多边形 56"/>
              <p:cNvSpPr/>
              <p:nvPr/>
            </p:nvSpPr>
            <p:spPr>
              <a:xfrm flipH="1">
                <a:off x="3384021" y="3746019"/>
                <a:ext cx="409124" cy="609336"/>
              </a:xfrm>
              <a:custGeom>
                <a:avLst/>
                <a:gdLst>
                  <a:gd name="connsiteX0" fmla="*/ 490888 w 490888"/>
                  <a:gd name="connsiteY0" fmla="*/ 0 h 1164657"/>
                  <a:gd name="connsiteX1" fmla="*/ 317633 w 490888"/>
                  <a:gd name="connsiteY1" fmla="*/ 587141 h 1164657"/>
                  <a:gd name="connsiteX2" fmla="*/ 0 w 490888"/>
                  <a:gd name="connsiteY2" fmla="*/ 1164657 h 116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888" h="1164657">
                    <a:moveTo>
                      <a:pt x="490888" y="0"/>
                    </a:moveTo>
                    <a:cubicBezTo>
                      <a:pt x="445168" y="196516"/>
                      <a:pt x="399448" y="393032"/>
                      <a:pt x="317633" y="587141"/>
                    </a:cubicBezTo>
                    <a:cubicBezTo>
                      <a:pt x="235818" y="781250"/>
                      <a:pt x="117909" y="972953"/>
                      <a:pt x="0" y="116465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492"/>
                </a:solidFill>
                <a:prstDash val="sysDash"/>
                <a:miter lim="800000"/>
                <a:headEnd type="triangle" w="sm" len="med"/>
                <a:tailEnd type="triangle" w="sm" len="med"/>
              </a:ln>
              <a:effectLst/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0" name="任意多边形 58"/>
              <p:cNvSpPr/>
              <p:nvPr/>
            </p:nvSpPr>
            <p:spPr>
              <a:xfrm>
                <a:off x="2231657" y="3746018"/>
                <a:ext cx="1153961" cy="594473"/>
              </a:xfrm>
              <a:custGeom>
                <a:avLst/>
                <a:gdLst>
                  <a:gd name="connsiteX0" fmla="*/ 2685448 w 2685448"/>
                  <a:gd name="connsiteY0" fmla="*/ 0 h 1193533"/>
                  <a:gd name="connsiteX1" fmla="*/ 1453414 w 2685448"/>
                  <a:gd name="connsiteY1" fmla="*/ 683394 h 1193533"/>
                  <a:gd name="connsiteX2" fmla="*/ 0 w 2685448"/>
                  <a:gd name="connsiteY2" fmla="*/ 1193533 h 1193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5448" h="1193533">
                    <a:moveTo>
                      <a:pt x="2685448" y="0"/>
                    </a:moveTo>
                    <a:cubicBezTo>
                      <a:pt x="2293218" y="242236"/>
                      <a:pt x="1900989" y="484472"/>
                      <a:pt x="1453414" y="683394"/>
                    </a:cubicBezTo>
                    <a:cubicBezTo>
                      <a:pt x="1005839" y="882316"/>
                      <a:pt x="502919" y="1037924"/>
                      <a:pt x="0" y="1193533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492"/>
                </a:solidFill>
                <a:prstDash val="sysDash"/>
                <a:miter lim="800000"/>
                <a:headEnd type="triangle" w="sm" len="med"/>
                <a:tailEnd type="triangle" w="sm" len="med"/>
              </a:ln>
              <a:effectLst/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3" name="文本框 114"/>
            <p:cNvSpPr txBox="1"/>
            <p:nvPr/>
          </p:nvSpPr>
          <p:spPr>
            <a:xfrm>
              <a:off x="1753992" y="5042867"/>
              <a:ext cx="8473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1100" b="1">
                  <a:solidFill>
                    <a:srgbClr val="1D1D1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lvl="0" defTabSz="913130">
                <a:lnSpc>
                  <a:spcPct val="100000"/>
                </a:lnSpc>
                <a:defRPr/>
              </a:pPr>
              <a:r>
                <a:rPr lang="en-US" altLang="zh-CN" sz="8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Government office campus</a:t>
              </a:r>
            </a:p>
          </p:txBody>
        </p:sp>
        <p:sp>
          <p:nvSpPr>
            <p:cNvPr id="144" name="文本框 115"/>
            <p:cNvSpPr txBox="1"/>
            <p:nvPr/>
          </p:nvSpPr>
          <p:spPr>
            <a:xfrm>
              <a:off x="2737492" y="5042867"/>
              <a:ext cx="5871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defTabSz="913130">
                <a:lnSpc>
                  <a:spcPct val="150000"/>
                </a:lnSpc>
                <a:defRPr sz="1000" b="1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lvl="0" algn="ctr">
                <a:lnSpc>
                  <a:spcPct val="100000"/>
                </a:lnSpc>
                <a:defRPr/>
              </a:pPr>
              <a:r>
                <a:rPr lang="en-US" altLang="zh-CN" sz="8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Enterprise campus</a:t>
              </a:r>
            </a:p>
          </p:txBody>
        </p:sp>
        <p:sp>
          <p:nvSpPr>
            <p:cNvPr id="145" name="文本框 116"/>
            <p:cNvSpPr txBox="1"/>
            <p:nvPr/>
          </p:nvSpPr>
          <p:spPr>
            <a:xfrm>
              <a:off x="3590899" y="5042867"/>
              <a:ext cx="5871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1100" b="1">
                  <a:solidFill>
                    <a:srgbClr val="1D1D1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lvl="0" defTabSz="913130">
                <a:lnSpc>
                  <a:spcPct val="100000"/>
                </a:lnSpc>
                <a:defRPr/>
              </a:pPr>
              <a:r>
                <a:rPr lang="en-US" altLang="zh-CN" sz="8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Production campus</a:t>
              </a:r>
            </a:p>
          </p:txBody>
        </p:sp>
        <p:sp>
          <p:nvSpPr>
            <p:cNvPr id="146" name="文本框 118"/>
            <p:cNvSpPr txBox="1"/>
            <p:nvPr/>
          </p:nvSpPr>
          <p:spPr>
            <a:xfrm>
              <a:off x="4444307" y="5042867"/>
              <a:ext cx="5871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1100" b="1">
                  <a:solidFill>
                    <a:srgbClr val="1D1D1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lvl="0" defTabSz="913130">
                <a:lnSpc>
                  <a:spcPct val="100000"/>
                </a:lnSpc>
                <a:defRPr/>
              </a:pPr>
              <a:r>
                <a:rPr lang="en-US" altLang="zh-CN" sz="8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Education campus</a:t>
              </a:r>
            </a:p>
          </p:txBody>
        </p:sp>
        <p:sp>
          <p:nvSpPr>
            <p:cNvPr id="147" name="Freeform 14"/>
            <p:cNvSpPr/>
            <p:nvPr/>
          </p:nvSpPr>
          <p:spPr bwMode="auto">
            <a:xfrm>
              <a:off x="2434139" y="2577710"/>
              <a:ext cx="2251904" cy="1069899"/>
            </a:xfrm>
            <a:custGeom>
              <a:avLst/>
              <a:gdLst/>
              <a:ahLst/>
              <a:cxnLst>
                <a:cxn ang="0">
                  <a:pos x="2259" y="452"/>
                </a:cxn>
                <a:cxn ang="0">
                  <a:pos x="2271" y="390"/>
                </a:cxn>
                <a:cxn ang="0">
                  <a:pos x="2269" y="365"/>
                </a:cxn>
                <a:cxn ang="0">
                  <a:pos x="2259" y="329"/>
                </a:cxn>
                <a:cxn ang="0">
                  <a:pos x="2224" y="274"/>
                </a:cxn>
                <a:cxn ang="0">
                  <a:pos x="2157" y="218"/>
                </a:cxn>
                <a:cxn ang="0">
                  <a:pos x="2066" y="177"/>
                </a:cxn>
                <a:cxn ang="0">
                  <a:pos x="1958" y="151"/>
                </a:cxn>
                <a:cxn ang="0">
                  <a:pos x="1879" y="147"/>
                </a:cxn>
                <a:cxn ang="0">
                  <a:pos x="1777" y="156"/>
                </a:cxn>
                <a:cxn ang="0">
                  <a:pos x="1686" y="178"/>
                </a:cxn>
                <a:cxn ang="0">
                  <a:pos x="1632" y="202"/>
                </a:cxn>
                <a:cxn ang="0">
                  <a:pos x="1556" y="138"/>
                </a:cxn>
                <a:cxn ang="0">
                  <a:pos x="1460" y="85"/>
                </a:cxn>
                <a:cxn ang="0">
                  <a:pos x="1349" y="43"/>
                </a:cxn>
                <a:cxn ang="0">
                  <a:pos x="1222" y="13"/>
                </a:cxn>
                <a:cxn ang="0">
                  <a:pos x="1086" y="0"/>
                </a:cxn>
                <a:cxn ang="0">
                  <a:pos x="1005" y="0"/>
                </a:cxn>
                <a:cxn ang="0">
                  <a:pos x="908" y="6"/>
                </a:cxn>
                <a:cxn ang="0">
                  <a:pos x="730" y="42"/>
                </a:cxn>
                <a:cxn ang="0">
                  <a:pos x="651" y="70"/>
                </a:cxn>
                <a:cxn ang="0">
                  <a:pos x="578" y="103"/>
                </a:cxn>
                <a:cxn ang="0">
                  <a:pos x="515" y="142"/>
                </a:cxn>
                <a:cxn ang="0">
                  <a:pos x="461" y="185"/>
                </a:cxn>
                <a:cxn ang="0">
                  <a:pos x="419" y="233"/>
                </a:cxn>
                <a:cxn ang="0">
                  <a:pos x="388" y="284"/>
                </a:cxn>
                <a:cxn ang="0">
                  <a:pos x="368" y="338"/>
                </a:cxn>
                <a:cxn ang="0">
                  <a:pos x="328" y="360"/>
                </a:cxn>
                <a:cxn ang="0">
                  <a:pos x="222" y="381"/>
                </a:cxn>
                <a:cxn ang="0">
                  <a:pos x="132" y="419"/>
                </a:cxn>
                <a:cxn ang="0">
                  <a:pos x="62" y="471"/>
                </a:cxn>
                <a:cxn ang="0">
                  <a:pos x="17" y="534"/>
                </a:cxn>
                <a:cxn ang="0">
                  <a:pos x="3" y="580"/>
                </a:cxn>
                <a:cxn ang="0">
                  <a:pos x="0" y="604"/>
                </a:cxn>
                <a:cxn ang="0">
                  <a:pos x="15" y="670"/>
                </a:cxn>
                <a:cxn ang="0">
                  <a:pos x="54" y="730"/>
                </a:cxn>
                <a:cxn ang="0">
                  <a:pos x="117" y="779"/>
                </a:cxn>
                <a:cxn ang="0">
                  <a:pos x="196" y="818"/>
                </a:cxn>
                <a:cxn ang="0">
                  <a:pos x="290" y="844"/>
                </a:cxn>
                <a:cxn ang="0">
                  <a:pos x="2124" y="851"/>
                </a:cxn>
                <a:cxn ang="0">
                  <a:pos x="2157" y="851"/>
                </a:cxn>
                <a:cxn ang="0">
                  <a:pos x="2248" y="836"/>
                </a:cxn>
                <a:cxn ang="0">
                  <a:pos x="2328" y="806"/>
                </a:cxn>
                <a:cxn ang="0">
                  <a:pos x="2389" y="764"/>
                </a:cxn>
                <a:cxn ang="0">
                  <a:pos x="2429" y="712"/>
                </a:cxn>
                <a:cxn ang="0">
                  <a:pos x="2444" y="654"/>
                </a:cxn>
                <a:cxn ang="0">
                  <a:pos x="2440" y="622"/>
                </a:cxn>
                <a:cxn ang="0">
                  <a:pos x="2422" y="580"/>
                </a:cxn>
                <a:cxn ang="0">
                  <a:pos x="2389" y="543"/>
                </a:cxn>
                <a:cxn ang="0">
                  <a:pos x="2346" y="510"/>
                </a:cxn>
                <a:cxn ang="0">
                  <a:pos x="2290" y="483"/>
                </a:cxn>
                <a:cxn ang="0">
                  <a:pos x="2250" y="470"/>
                </a:cxn>
              </a:cxnLst>
              <a:rect l="0" t="0" r="r" b="b"/>
              <a:pathLst>
                <a:path w="2444" h="851">
                  <a:moveTo>
                    <a:pt x="2250" y="470"/>
                  </a:moveTo>
                  <a:lnTo>
                    <a:pt x="2250" y="470"/>
                  </a:lnTo>
                  <a:lnTo>
                    <a:pt x="2259" y="452"/>
                  </a:lnTo>
                  <a:lnTo>
                    <a:pt x="2266" y="431"/>
                  </a:lnTo>
                  <a:lnTo>
                    <a:pt x="2269" y="411"/>
                  </a:lnTo>
                  <a:lnTo>
                    <a:pt x="2271" y="390"/>
                  </a:lnTo>
                  <a:lnTo>
                    <a:pt x="2271" y="390"/>
                  </a:lnTo>
                  <a:lnTo>
                    <a:pt x="2271" y="378"/>
                  </a:lnTo>
                  <a:lnTo>
                    <a:pt x="2269" y="365"/>
                  </a:lnTo>
                  <a:lnTo>
                    <a:pt x="2266" y="353"/>
                  </a:lnTo>
                  <a:lnTo>
                    <a:pt x="2263" y="341"/>
                  </a:lnTo>
                  <a:lnTo>
                    <a:pt x="2259" y="329"/>
                  </a:lnTo>
                  <a:lnTo>
                    <a:pt x="2254" y="319"/>
                  </a:lnTo>
                  <a:lnTo>
                    <a:pt x="2241" y="296"/>
                  </a:lnTo>
                  <a:lnTo>
                    <a:pt x="2224" y="274"/>
                  </a:lnTo>
                  <a:lnTo>
                    <a:pt x="2205" y="254"/>
                  </a:lnTo>
                  <a:lnTo>
                    <a:pt x="2181" y="235"/>
                  </a:lnTo>
                  <a:lnTo>
                    <a:pt x="2157" y="218"/>
                  </a:lnTo>
                  <a:lnTo>
                    <a:pt x="2129" y="202"/>
                  </a:lnTo>
                  <a:lnTo>
                    <a:pt x="2099" y="188"/>
                  </a:lnTo>
                  <a:lnTo>
                    <a:pt x="2066" y="177"/>
                  </a:lnTo>
                  <a:lnTo>
                    <a:pt x="2032" y="166"/>
                  </a:lnTo>
                  <a:lnTo>
                    <a:pt x="1996" y="157"/>
                  </a:lnTo>
                  <a:lnTo>
                    <a:pt x="1958" y="151"/>
                  </a:lnTo>
                  <a:lnTo>
                    <a:pt x="1919" y="148"/>
                  </a:lnTo>
                  <a:lnTo>
                    <a:pt x="1879" y="147"/>
                  </a:lnTo>
                  <a:lnTo>
                    <a:pt x="1879" y="147"/>
                  </a:lnTo>
                  <a:lnTo>
                    <a:pt x="1845" y="148"/>
                  </a:lnTo>
                  <a:lnTo>
                    <a:pt x="1810" y="151"/>
                  </a:lnTo>
                  <a:lnTo>
                    <a:pt x="1777" y="156"/>
                  </a:lnTo>
                  <a:lnTo>
                    <a:pt x="1746" y="162"/>
                  </a:lnTo>
                  <a:lnTo>
                    <a:pt x="1714" y="169"/>
                  </a:lnTo>
                  <a:lnTo>
                    <a:pt x="1686" y="178"/>
                  </a:lnTo>
                  <a:lnTo>
                    <a:pt x="1658" y="190"/>
                  </a:lnTo>
                  <a:lnTo>
                    <a:pt x="1632" y="202"/>
                  </a:lnTo>
                  <a:lnTo>
                    <a:pt x="1632" y="202"/>
                  </a:lnTo>
                  <a:lnTo>
                    <a:pt x="1608" y="180"/>
                  </a:lnTo>
                  <a:lnTo>
                    <a:pt x="1583" y="159"/>
                  </a:lnTo>
                  <a:lnTo>
                    <a:pt x="1556" y="138"/>
                  </a:lnTo>
                  <a:lnTo>
                    <a:pt x="1526" y="120"/>
                  </a:lnTo>
                  <a:lnTo>
                    <a:pt x="1495" y="102"/>
                  </a:lnTo>
                  <a:lnTo>
                    <a:pt x="1460" y="85"/>
                  </a:lnTo>
                  <a:lnTo>
                    <a:pt x="1426" y="69"/>
                  </a:lnTo>
                  <a:lnTo>
                    <a:pt x="1388" y="55"/>
                  </a:lnTo>
                  <a:lnTo>
                    <a:pt x="1349" y="43"/>
                  </a:lnTo>
                  <a:lnTo>
                    <a:pt x="1308" y="31"/>
                  </a:lnTo>
                  <a:lnTo>
                    <a:pt x="1266" y="22"/>
                  </a:lnTo>
                  <a:lnTo>
                    <a:pt x="1222" y="13"/>
                  </a:lnTo>
                  <a:lnTo>
                    <a:pt x="1177" y="8"/>
                  </a:lnTo>
                  <a:lnTo>
                    <a:pt x="1133" y="3"/>
                  </a:lnTo>
                  <a:lnTo>
                    <a:pt x="1086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05" y="0"/>
                  </a:lnTo>
                  <a:lnTo>
                    <a:pt x="973" y="2"/>
                  </a:lnTo>
                  <a:lnTo>
                    <a:pt x="940" y="3"/>
                  </a:lnTo>
                  <a:lnTo>
                    <a:pt x="908" y="6"/>
                  </a:lnTo>
                  <a:lnTo>
                    <a:pt x="847" y="15"/>
                  </a:lnTo>
                  <a:lnTo>
                    <a:pt x="787" y="27"/>
                  </a:lnTo>
                  <a:lnTo>
                    <a:pt x="730" y="42"/>
                  </a:lnTo>
                  <a:lnTo>
                    <a:pt x="703" y="51"/>
                  </a:lnTo>
                  <a:lnTo>
                    <a:pt x="676" y="60"/>
                  </a:lnTo>
                  <a:lnTo>
                    <a:pt x="651" y="70"/>
                  </a:lnTo>
                  <a:lnTo>
                    <a:pt x="626" y="81"/>
                  </a:lnTo>
                  <a:lnTo>
                    <a:pt x="602" y="91"/>
                  </a:lnTo>
                  <a:lnTo>
                    <a:pt x="578" y="103"/>
                  </a:lnTo>
                  <a:lnTo>
                    <a:pt x="557" y="115"/>
                  </a:lnTo>
                  <a:lnTo>
                    <a:pt x="536" y="129"/>
                  </a:lnTo>
                  <a:lnTo>
                    <a:pt x="515" y="142"/>
                  </a:lnTo>
                  <a:lnTo>
                    <a:pt x="495" y="156"/>
                  </a:lnTo>
                  <a:lnTo>
                    <a:pt x="477" y="171"/>
                  </a:lnTo>
                  <a:lnTo>
                    <a:pt x="461" y="185"/>
                  </a:lnTo>
                  <a:lnTo>
                    <a:pt x="446" y="200"/>
                  </a:lnTo>
                  <a:lnTo>
                    <a:pt x="431" y="217"/>
                  </a:lnTo>
                  <a:lnTo>
                    <a:pt x="419" y="233"/>
                  </a:lnTo>
                  <a:lnTo>
                    <a:pt x="407" y="250"/>
                  </a:lnTo>
                  <a:lnTo>
                    <a:pt x="397" y="268"/>
                  </a:lnTo>
                  <a:lnTo>
                    <a:pt x="388" y="284"/>
                  </a:lnTo>
                  <a:lnTo>
                    <a:pt x="379" y="302"/>
                  </a:lnTo>
                  <a:lnTo>
                    <a:pt x="373" y="320"/>
                  </a:lnTo>
                  <a:lnTo>
                    <a:pt x="368" y="338"/>
                  </a:lnTo>
                  <a:lnTo>
                    <a:pt x="365" y="357"/>
                  </a:lnTo>
                  <a:lnTo>
                    <a:pt x="365" y="357"/>
                  </a:lnTo>
                  <a:lnTo>
                    <a:pt x="328" y="360"/>
                  </a:lnTo>
                  <a:lnTo>
                    <a:pt x="290" y="365"/>
                  </a:lnTo>
                  <a:lnTo>
                    <a:pt x="256" y="372"/>
                  </a:lnTo>
                  <a:lnTo>
                    <a:pt x="222" y="381"/>
                  </a:lnTo>
                  <a:lnTo>
                    <a:pt x="190" y="392"/>
                  </a:lnTo>
                  <a:lnTo>
                    <a:pt x="160" y="405"/>
                  </a:lnTo>
                  <a:lnTo>
                    <a:pt x="132" y="419"/>
                  </a:lnTo>
                  <a:lnTo>
                    <a:pt x="106" y="435"/>
                  </a:lnTo>
                  <a:lnTo>
                    <a:pt x="83" y="452"/>
                  </a:lnTo>
                  <a:lnTo>
                    <a:pt x="62" y="471"/>
                  </a:lnTo>
                  <a:lnTo>
                    <a:pt x="44" y="491"/>
                  </a:lnTo>
                  <a:lnTo>
                    <a:pt x="29" y="512"/>
                  </a:lnTo>
                  <a:lnTo>
                    <a:pt x="17" y="534"/>
                  </a:lnTo>
                  <a:lnTo>
                    <a:pt x="8" y="556"/>
                  </a:lnTo>
                  <a:lnTo>
                    <a:pt x="5" y="568"/>
                  </a:lnTo>
                  <a:lnTo>
                    <a:pt x="3" y="580"/>
                  </a:lnTo>
                  <a:lnTo>
                    <a:pt x="2" y="592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2" y="627"/>
                  </a:lnTo>
                  <a:lnTo>
                    <a:pt x="8" y="649"/>
                  </a:lnTo>
                  <a:lnTo>
                    <a:pt x="15" y="670"/>
                  </a:lnTo>
                  <a:lnTo>
                    <a:pt x="26" y="691"/>
                  </a:lnTo>
                  <a:lnTo>
                    <a:pt x="39" y="710"/>
                  </a:lnTo>
                  <a:lnTo>
                    <a:pt x="54" y="730"/>
                  </a:lnTo>
                  <a:lnTo>
                    <a:pt x="74" y="748"/>
                  </a:lnTo>
                  <a:lnTo>
                    <a:pt x="93" y="764"/>
                  </a:lnTo>
                  <a:lnTo>
                    <a:pt x="117" y="779"/>
                  </a:lnTo>
                  <a:lnTo>
                    <a:pt x="141" y="794"/>
                  </a:lnTo>
                  <a:lnTo>
                    <a:pt x="168" y="808"/>
                  </a:lnTo>
                  <a:lnTo>
                    <a:pt x="196" y="818"/>
                  </a:lnTo>
                  <a:lnTo>
                    <a:pt x="226" y="829"/>
                  </a:lnTo>
                  <a:lnTo>
                    <a:pt x="258" y="836"/>
                  </a:lnTo>
                  <a:lnTo>
                    <a:pt x="290" y="844"/>
                  </a:lnTo>
                  <a:lnTo>
                    <a:pt x="325" y="848"/>
                  </a:lnTo>
                  <a:lnTo>
                    <a:pt x="2124" y="851"/>
                  </a:lnTo>
                  <a:lnTo>
                    <a:pt x="2124" y="851"/>
                  </a:lnTo>
                  <a:lnTo>
                    <a:pt x="2124" y="851"/>
                  </a:lnTo>
                  <a:lnTo>
                    <a:pt x="2124" y="851"/>
                  </a:lnTo>
                  <a:lnTo>
                    <a:pt x="2157" y="851"/>
                  </a:lnTo>
                  <a:lnTo>
                    <a:pt x="2189" y="848"/>
                  </a:lnTo>
                  <a:lnTo>
                    <a:pt x="2219" y="842"/>
                  </a:lnTo>
                  <a:lnTo>
                    <a:pt x="2248" y="836"/>
                  </a:lnTo>
                  <a:lnTo>
                    <a:pt x="2277" y="827"/>
                  </a:lnTo>
                  <a:lnTo>
                    <a:pt x="2302" y="818"/>
                  </a:lnTo>
                  <a:lnTo>
                    <a:pt x="2328" y="806"/>
                  </a:lnTo>
                  <a:lnTo>
                    <a:pt x="2350" y="794"/>
                  </a:lnTo>
                  <a:lnTo>
                    <a:pt x="2371" y="779"/>
                  </a:lnTo>
                  <a:lnTo>
                    <a:pt x="2389" y="764"/>
                  </a:lnTo>
                  <a:lnTo>
                    <a:pt x="2405" y="748"/>
                  </a:lnTo>
                  <a:lnTo>
                    <a:pt x="2419" y="730"/>
                  </a:lnTo>
                  <a:lnTo>
                    <a:pt x="2429" y="712"/>
                  </a:lnTo>
                  <a:lnTo>
                    <a:pt x="2437" y="692"/>
                  </a:lnTo>
                  <a:lnTo>
                    <a:pt x="2443" y="673"/>
                  </a:lnTo>
                  <a:lnTo>
                    <a:pt x="2444" y="654"/>
                  </a:lnTo>
                  <a:lnTo>
                    <a:pt x="2444" y="654"/>
                  </a:lnTo>
                  <a:lnTo>
                    <a:pt x="2443" y="637"/>
                  </a:lnTo>
                  <a:lnTo>
                    <a:pt x="2440" y="622"/>
                  </a:lnTo>
                  <a:lnTo>
                    <a:pt x="2435" y="609"/>
                  </a:lnTo>
                  <a:lnTo>
                    <a:pt x="2429" y="594"/>
                  </a:lnTo>
                  <a:lnTo>
                    <a:pt x="2422" y="580"/>
                  </a:lnTo>
                  <a:lnTo>
                    <a:pt x="2413" y="567"/>
                  </a:lnTo>
                  <a:lnTo>
                    <a:pt x="2402" y="555"/>
                  </a:lnTo>
                  <a:lnTo>
                    <a:pt x="2389" y="543"/>
                  </a:lnTo>
                  <a:lnTo>
                    <a:pt x="2376" y="531"/>
                  </a:lnTo>
                  <a:lnTo>
                    <a:pt x="2361" y="520"/>
                  </a:lnTo>
                  <a:lnTo>
                    <a:pt x="2346" y="510"/>
                  </a:lnTo>
                  <a:lnTo>
                    <a:pt x="2328" y="500"/>
                  </a:lnTo>
                  <a:lnTo>
                    <a:pt x="2310" y="492"/>
                  </a:lnTo>
                  <a:lnTo>
                    <a:pt x="2290" y="483"/>
                  </a:lnTo>
                  <a:lnTo>
                    <a:pt x="2271" y="477"/>
                  </a:lnTo>
                  <a:lnTo>
                    <a:pt x="2250" y="470"/>
                  </a:lnTo>
                  <a:lnTo>
                    <a:pt x="2250" y="470"/>
                  </a:lnTo>
                  <a:close/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20000"/>
                    </a:schemeClr>
                  </a:gs>
                </a:gsLst>
                <a:lin ang="16200000" scaled="1"/>
                <a:tileRect/>
              </a:gradFill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zh-CN" altLang="en-US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2856158" y="3477838"/>
              <a:ext cx="1407868" cy="13168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noAutofit/>
            </a:bodyPr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Security competence center</a:t>
              </a:r>
            </a:p>
          </p:txBody>
        </p:sp>
        <p:sp>
          <p:nvSpPr>
            <p:cNvPr id="149" name="矩形 148"/>
            <p:cNvSpPr/>
            <p:nvPr/>
          </p:nvSpPr>
          <p:spPr>
            <a:xfrm>
              <a:off x="3682989" y="3125177"/>
              <a:ext cx="857262" cy="18466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spAutoFit/>
            </a:bodyPr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AI-based automatic threat analysis</a:t>
              </a:r>
            </a:p>
          </p:txBody>
        </p:sp>
        <p:sp>
          <p:nvSpPr>
            <p:cNvPr id="150" name="矩形 149"/>
            <p:cNvSpPr/>
            <p:nvPr/>
          </p:nvSpPr>
          <p:spPr>
            <a:xfrm>
              <a:off x="2565065" y="3125177"/>
              <a:ext cx="657976" cy="18466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spAutoFit/>
            </a:bodyPr>
            <a:lstStyle/>
            <a:p>
              <a:pPr algn="ctr">
                <a:defRPr/>
              </a:pPr>
              <a:r>
                <a:rPr lang="en-US" altLang="zh-CN" sz="600" b="1" kern="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Security expert service</a:t>
              </a:r>
            </a:p>
          </p:txBody>
        </p:sp>
        <p:sp>
          <p:nvSpPr>
            <p:cNvPr id="168" name="TextBox 273"/>
            <p:cNvSpPr txBox="1"/>
            <p:nvPr/>
          </p:nvSpPr>
          <p:spPr>
            <a:xfrm>
              <a:off x="6129504" y="2980997"/>
              <a:ext cx="1512000" cy="838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 sz="900" b="1">
                  <a:solidFill>
                    <a:srgbClr val="C00000"/>
                  </a:solidFill>
                  <a:latin typeface="方正兰亭黑简体" panose="02000500000000000000" charset="-122"/>
                  <a:ea typeface="方正兰亭黑简体" panose="02000500000000000000" charset="-122"/>
                  <a:cs typeface="方正兰亭黑简体" panose="02000500000000000000" charset="-122"/>
                </a:defRPr>
              </a:lvl1pPr>
            </a:lstStyle>
            <a:p>
              <a:pPr algn="l">
                <a:lnSpc>
                  <a:spcPct val="100000"/>
                </a:lnSpc>
                <a:spcAft>
                  <a:spcPts val="300"/>
                </a:spcAft>
              </a:pPr>
              <a:r>
                <a:rPr lang="en-US" altLang="zh-CN" sz="1000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Border protection and response service</a:t>
              </a:r>
            </a:p>
            <a:p>
              <a:pPr algn="l">
                <a:lnSpc>
                  <a:spcPct val="100000"/>
                </a:lnSpc>
              </a:pPr>
              <a:r>
                <a:rPr lang="en-US" altLang="zh-CN" sz="800" b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Intrusion detection and prevention, AI-based automatic analysis, and </a:t>
              </a:r>
              <a:r>
                <a:rPr lang="en-US" altLang="zh-CN" sz="800" b="0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24/7 expert O&amp;M on the cloud.</a:t>
              </a:r>
            </a:p>
          </p:txBody>
        </p:sp>
        <p:sp>
          <p:nvSpPr>
            <p:cNvPr id="169" name="TextBox 273"/>
            <p:cNvSpPr txBox="1"/>
            <p:nvPr/>
          </p:nvSpPr>
          <p:spPr>
            <a:xfrm>
              <a:off x="6129504" y="4068831"/>
              <a:ext cx="1512000" cy="838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 sz="900" b="1">
                  <a:solidFill>
                    <a:srgbClr val="C00000"/>
                  </a:solidFill>
                  <a:latin typeface="方正兰亭黑简体" panose="02000500000000000000" charset="-122"/>
                  <a:ea typeface="方正兰亭黑简体" panose="02000500000000000000" charset="-122"/>
                  <a:cs typeface="方正兰亭黑简体" panose="02000500000000000000" charset="-122"/>
                </a:defRPr>
              </a:lvl1pPr>
            </a:lstStyle>
            <a:p>
              <a:pPr algn="l">
                <a:lnSpc>
                  <a:spcPct val="100000"/>
                </a:lnSpc>
                <a:spcAft>
                  <a:spcPts val="300"/>
                </a:spcAft>
              </a:pPr>
              <a:r>
                <a:rPr lang="en-US" altLang="zh-CN" sz="1000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Huawei firewall/</a:t>
              </a:r>
              <a:r>
                <a:rPr lang="en-US" altLang="zh-CN" sz="1000" dirty="0" err="1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Qiankun</a:t>
              </a:r>
              <a:r>
                <a:rPr lang="en-US" altLang="zh-CN" sz="1000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Shield</a:t>
              </a:r>
            </a:p>
            <a:p>
              <a:pPr algn="l">
                <a:lnSpc>
                  <a:spcPct val="100000"/>
                </a:lnSpc>
              </a:pPr>
              <a:r>
                <a:rPr lang="en-US" altLang="zh-CN" sz="800" b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Interworking with the Huawei </a:t>
              </a:r>
              <a:r>
                <a:rPr lang="en-US" altLang="zh-CN" sz="800" b="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Qiankun</a:t>
              </a:r>
              <a:r>
                <a:rPr lang="en-US" altLang="zh-CN" sz="800" b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platform, </a:t>
              </a:r>
              <a:r>
                <a:rPr lang="en-US" altLang="zh-CN" sz="800" b="0" dirty="0">
                  <a:solidFill>
                    <a:srgbClr val="FFC49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comprehensive threat detection rate &gt; 96%</a:t>
              </a:r>
            </a:p>
          </p:txBody>
        </p:sp>
        <p:pic>
          <p:nvPicPr>
            <p:cNvPr id="141" name="Picture 2" descr="https://info.support.huawei.com/network/imagelib/getImgByNames4web?package_name=USG6503E-C_pic.zip&amp;picture_name=front_top.png&amp;ipNum=local"/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1823324" y="4770448"/>
              <a:ext cx="708663" cy="15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2" descr="https://info.support.huawei.com/network/imagelib/getImgByNames4web?package_name=USG6503E-C_pic.zip&amp;picture_name=front_top.png&amp;ipNum=local"/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2676731" y="4770448"/>
              <a:ext cx="708663" cy="15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2" descr="https://info.support.huawei.com/network/imagelib/getImgByNames4web?package_name=USG6503E-C_pic.zip&amp;picture_name=front_top.png&amp;ipNum=local"/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3530138" y="4770448"/>
              <a:ext cx="708663" cy="15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2" descr="https://info.support.huawei.com/network/imagelib/getImgByNames4web?package_name=USG6503E-C_pic.zip&amp;picture_name=front_top.png&amp;ipNum=local"/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4383546" y="4770448"/>
              <a:ext cx="708663" cy="15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任意多边形 345"/>
            <p:cNvSpPr/>
            <p:nvPr/>
          </p:nvSpPr>
          <p:spPr>
            <a:xfrm>
              <a:off x="2949912" y="3993054"/>
              <a:ext cx="324000" cy="396000"/>
            </a:xfrm>
            <a:custGeom>
              <a:avLst/>
              <a:gdLst>
                <a:gd name="connsiteX0" fmla="*/ 208722 w 208722"/>
                <a:gd name="connsiteY0" fmla="*/ 0 h 695739"/>
                <a:gd name="connsiteX1" fmla="*/ 159026 w 208722"/>
                <a:gd name="connsiteY1" fmla="*/ 337930 h 695739"/>
                <a:gd name="connsiteX2" fmla="*/ 0 w 208722"/>
                <a:gd name="connsiteY2" fmla="*/ 695739 h 695739"/>
                <a:gd name="connsiteX3" fmla="*/ 0 w 208722"/>
                <a:gd name="connsiteY3" fmla="*/ 695739 h 69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722" h="695739">
                  <a:moveTo>
                    <a:pt x="208722" y="0"/>
                  </a:moveTo>
                  <a:cubicBezTo>
                    <a:pt x="201267" y="110987"/>
                    <a:pt x="193813" y="221974"/>
                    <a:pt x="159026" y="337930"/>
                  </a:cubicBezTo>
                  <a:cubicBezTo>
                    <a:pt x="124239" y="453887"/>
                    <a:pt x="0" y="695739"/>
                    <a:pt x="0" y="695739"/>
                  </a:cubicBezTo>
                  <a:lnTo>
                    <a:pt x="0" y="695739"/>
                  </a:lnTo>
                </a:path>
              </a:pathLst>
            </a:custGeom>
            <a:noFill/>
            <a:ln w="6350" cap="flat" cmpd="sng" algn="ctr">
              <a:gradFill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50000"/>
                    </a:schemeClr>
                  </a:gs>
                </a:gsLst>
                <a:lin ang="5400000" scaled="0"/>
              </a:gradFill>
              <a:prstDash val="sysDash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000" ker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2" name="Rectangle 82"/>
            <p:cNvSpPr/>
            <p:nvPr/>
          </p:nvSpPr>
          <p:spPr>
            <a:xfrm>
              <a:off x="8913473" y="3241704"/>
              <a:ext cx="2418102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2438400" fontAlgn="ctr" hangingPunct="0">
                <a:defRPr/>
              </a:pPr>
              <a:r>
                <a:rPr lang="en-US" sz="700" b="0" u="none" dirty="0">
                  <a:solidFill>
                    <a:schemeClr val="tx2"/>
                  </a:solidFill>
                  <a:latin typeface="Arial" panose="020B0604020202020204" pitchFamily="34" charset="0"/>
                </a:rPr>
                <a:t>The USG6300E-S series applies to network security construction scenarios such as district/county hospitals, education campuses, and digital office.</a:t>
              </a:r>
              <a:endParaRPr lang="en-US" altLang="zh-CN" sz="7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754" y="2878144"/>
              <a:ext cx="1441474" cy="293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413" y="2062212"/>
              <a:ext cx="976156" cy="222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Rectangle 82"/>
            <p:cNvSpPr/>
            <p:nvPr/>
          </p:nvSpPr>
          <p:spPr>
            <a:xfrm>
              <a:off x="8903853" y="2345865"/>
              <a:ext cx="2418102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2438400" fontAlgn="ctr" hangingPunct="0">
                <a:defRPr/>
              </a:pPr>
              <a:r>
                <a:rPr lang="en-US" sz="700" b="0" u="none" dirty="0">
                  <a:solidFill>
                    <a:schemeClr val="tx2"/>
                  </a:solidFill>
                  <a:latin typeface="Arial" panose="020B0604020202020204" pitchFamily="34" charset="0"/>
                </a:rPr>
                <a:t>The USG6300E-S series applies to small and midsize enterprises, retail e-commerce branch interconnection, and border security scenarios.</a:t>
              </a:r>
              <a:endParaRPr lang="en-US" altLang="zh-CN" sz="7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8976782" y="3725636"/>
              <a:ext cx="2275418" cy="1472473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 flipH="1">
              <a:off x="10625138" y="3725636"/>
              <a:ext cx="627062" cy="627062"/>
              <a:chOff x="8976782" y="3216297"/>
              <a:chExt cx="627062" cy="627062"/>
            </a:xfrm>
          </p:grpSpPr>
          <p:sp>
            <p:nvSpPr>
              <p:cNvPr id="96" name="斜纹 95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文本框 34"/>
              <p:cNvSpPr txBox="1"/>
              <p:nvPr/>
            </p:nvSpPr>
            <p:spPr>
              <a:xfrm rot="18872475">
                <a:off x="8980496" y="3359905"/>
                <a:ext cx="47040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600" b="1" dirty="0">
                    <a:solidFill>
                      <a:schemeClr val="tx2"/>
                    </a:solidFill>
                  </a:rPr>
                  <a:t>For customer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9215700" y="3838701"/>
              <a:ext cx="1797582" cy="1246342"/>
              <a:chOff x="9215700" y="3834160"/>
              <a:chExt cx="1797582" cy="1246342"/>
            </a:xfrm>
          </p:grpSpPr>
          <p:sp>
            <p:nvSpPr>
              <p:cNvPr id="89" name="Rectangle 82"/>
              <p:cNvSpPr/>
              <p:nvPr/>
            </p:nvSpPr>
            <p:spPr>
              <a:xfrm>
                <a:off x="9260415" y="3834160"/>
                <a:ext cx="1708152" cy="66069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900" b="1" dirty="0">
                    <a:solidFill>
                      <a:srgbClr val="FFC492"/>
                    </a:solidFill>
                  </a:rPr>
                  <a:t>Cost-effective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srgbClr val="FFC492"/>
                    </a:solidFill>
                  </a:rPr>
                  <a:t>Two-fold</a:t>
                </a:r>
                <a:r>
                  <a:rPr lang="en-US" altLang="zh-CN" sz="600" dirty="0">
                    <a:solidFill>
                      <a:schemeClr val="tx2"/>
                    </a:solidFill>
                  </a:rPr>
                  <a:t> computing power improvement, integration of multiple security services,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schemeClr val="tx2"/>
                    </a:solidFill>
                  </a:rPr>
                  <a:t>and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all-in-one firewall</a:t>
                </a:r>
                <a:r>
                  <a:rPr lang="en-US" altLang="zh-CN" sz="600" dirty="0">
                    <a:solidFill>
                      <a:schemeClr val="tx2"/>
                    </a:solidFill>
                  </a:rPr>
                  <a:t>, reducing Investment and simplifying O&amp;M</a:t>
                </a:r>
              </a:p>
            </p:txBody>
          </p:sp>
          <p:sp>
            <p:nvSpPr>
              <p:cNvPr id="101" name="Rectangle 82"/>
              <p:cNvSpPr/>
              <p:nvPr/>
            </p:nvSpPr>
            <p:spPr>
              <a:xfrm>
                <a:off x="9215700" y="4641407"/>
                <a:ext cx="1797582" cy="43909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900" b="1" dirty="0">
                    <a:solidFill>
                      <a:srgbClr val="FFC492"/>
                    </a:solidFill>
                  </a:rPr>
                  <a:t>Easy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srgbClr val="FFC492"/>
                    </a:solidFill>
                  </a:rPr>
                  <a:t>Threat visualization, </a:t>
                </a:r>
                <a:r>
                  <a:rPr lang="en-US" altLang="zh-CN" sz="600" dirty="0">
                    <a:solidFill>
                      <a:schemeClr val="tx2"/>
                    </a:solidFill>
                  </a:rPr>
                  <a:t>attack source tracing, health scoring, and report analysis</a:t>
                </a: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8976782" y="5374195"/>
              <a:ext cx="2275418" cy="627062"/>
              <a:chOff x="8976782" y="5210809"/>
              <a:chExt cx="2275418" cy="627062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8976782" y="5210809"/>
                <a:ext cx="2275418" cy="627062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6000" tIns="0" rIns="0" bIns="0" rtlCol="0" anchor="ctr">
                <a:noAutofit/>
              </a:bodyPr>
              <a:lstStyle/>
              <a:p>
                <a:pPr algn="ctr" defTabSz="914400">
                  <a:defRPr/>
                </a:pPr>
                <a:endParaRPr lang="en-US" altLang="zh-CN" sz="1400" b="1" kern="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02" name="Rectangle 82"/>
              <p:cNvSpPr/>
              <p:nvPr/>
            </p:nvSpPr>
            <p:spPr>
              <a:xfrm>
                <a:off x="9215700" y="5304793"/>
                <a:ext cx="1797582" cy="43909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400"/>
                  </a:spcAft>
                  <a:defRPr/>
                </a:pPr>
                <a:r>
                  <a:rPr lang="en-US" altLang="zh-CN" sz="900" b="1" dirty="0">
                    <a:solidFill>
                      <a:srgbClr val="FFC492"/>
                    </a:solidFill>
                  </a:rPr>
                  <a:t>Fast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600" dirty="0">
                    <a:solidFill>
                      <a:schemeClr val="tx2"/>
                    </a:solidFill>
                  </a:rPr>
                  <a:t>Simple deployment </a:t>
                </a:r>
                <a:r>
                  <a:rPr lang="en-US" altLang="zh-CN" sz="600" dirty="0">
                    <a:solidFill>
                      <a:srgbClr val="FFC492"/>
                    </a:solidFill>
                  </a:rPr>
                  <a:t>in four steps</a:t>
                </a:r>
                <a:r>
                  <a:rPr lang="en-US" altLang="zh-CN" sz="600" dirty="0">
                    <a:solidFill>
                      <a:schemeClr val="tx2"/>
                    </a:solidFill>
                  </a:rPr>
                  <a:t>, and intelligent deployment of security policies</a:t>
                </a: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 flipH="1">
              <a:off x="10625138" y="5312479"/>
              <a:ext cx="627062" cy="688778"/>
              <a:chOff x="8976782" y="3154581"/>
              <a:chExt cx="627062" cy="688778"/>
            </a:xfrm>
          </p:grpSpPr>
          <p:sp>
            <p:nvSpPr>
              <p:cNvPr id="99" name="斜纹 98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文本框 34"/>
              <p:cNvSpPr txBox="1"/>
              <p:nvPr/>
            </p:nvSpPr>
            <p:spPr>
              <a:xfrm rot="18872475">
                <a:off x="8918043" y="3359905"/>
                <a:ext cx="59531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600" b="1" dirty="0">
                    <a:solidFill>
                      <a:schemeClr val="tx2"/>
                    </a:solidFill>
                  </a:rPr>
                  <a:t>For subcontractor</a:t>
                </a:r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0463C4C-D46A-4867-8EB2-3B19E0EAE075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9FDA6409-AF92-492C-808A-50445A1F83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FA52085E-F8E2-4293-B0F9-1CC2ECB4B0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">
              <a:hlinkClick r:id="rId8" action="ppaction://hlinksldjump"/>
              <a:extLst>
                <a:ext uri="{FF2B5EF4-FFF2-40B4-BE49-F238E27FC236}">
                  <a16:creationId xmlns:a16="http://schemas.microsoft.com/office/drawing/2014/main" id="{96925FD5-2AC6-4896-A087-DDC014C8C3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94" name="图片 93">
            <a:extLst>
              <a:ext uri="{FF2B5EF4-FFF2-40B4-BE49-F238E27FC236}">
                <a16:creationId xmlns:a16="http://schemas.microsoft.com/office/drawing/2014/main" id="{42E6C3CB-024E-4E32-8465-B4F280B3B3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267588" y="406931"/>
            <a:ext cx="11473308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lvl="0" algn="l"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eKitEngine USG6000E-S03/13: Next-Generation Intelligent Firewall,</a:t>
            </a:r>
            <a:r>
              <a:rPr lang="zh-CN" altLang="en-US" sz="2000" b="1" dirty="0">
                <a:solidFill>
                  <a:srgbClr val="FFFFFF"/>
                </a:solidFill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</a:rPr>
              <a:t>Energy-Saving, Efficient, Safeguarding Your Network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/>
              <a:cs typeface="+mj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1A84423-978D-46CD-B59C-99A74626193B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35" name="圆角矩形 39">
              <a:extLst>
                <a:ext uri="{FF2B5EF4-FFF2-40B4-BE49-F238E27FC236}">
                  <a16:creationId xmlns:a16="http://schemas.microsoft.com/office/drawing/2014/main" id="{9A75B42C-D51C-4C02-9524-141CF054FC24}"/>
                </a:ext>
              </a:extLst>
            </p:cNvPr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algn="ctr"/>
              <a:endParaRPr lang="zh-CN" altLang="en-US" sz="1200" dirty="0"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2"/>
            <a:stretch>
              <a:fillRect/>
            </a:stretch>
          </p:blipFill>
          <p:spPr>
            <a:xfrm>
              <a:off x="928969" y="1710057"/>
              <a:ext cx="7260944" cy="4291200"/>
            </a:xfrm>
            <a:prstGeom prst="roundRect">
              <a:avLst>
                <a:gd name="adj" fmla="val 2351"/>
              </a:avLst>
            </a:prstGeom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12" name="文本框 56"/>
            <p:cNvSpPr txBox="1"/>
            <p:nvPr/>
          </p:nvSpPr>
          <p:spPr>
            <a:xfrm>
              <a:off x="9022819" y="1610475"/>
              <a:ext cx="2183344" cy="312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704215" rtl="0" eaLnBrk="1" fontAlgn="auto" latinLnBrk="0" hangingPunct="1">
                <a:lnSpc>
                  <a:spcPts val="2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ea"/>
                  <a:sym typeface="+mn-lt"/>
                </a:rPr>
                <a:t>USG6000E-S03/13</a:t>
              </a: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022819" y="2684128"/>
              <a:ext cx="218334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*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Suitable for enterprise office, K-12 school, small hospital, and more</a:t>
              </a: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9" name="肘形连接符 48"/>
            <p:cNvCxnSpPr/>
            <p:nvPr/>
          </p:nvCxnSpPr>
          <p:spPr>
            <a:xfrm rot="5400000" flipH="1" flipV="1">
              <a:off x="3518316" y="1083861"/>
              <a:ext cx="1832599" cy="4684845"/>
            </a:xfrm>
            <a:prstGeom prst="bentConnector2">
              <a:avLst/>
            </a:prstGeom>
            <a:noFill/>
            <a:ln w="12700" cap="flat" cmpd="sng" algn="ctr">
              <a:solidFill>
                <a:srgbClr val="66FFFF"/>
              </a:solidFill>
              <a:prstDash val="solid"/>
              <a:miter lim="800000"/>
            </a:ln>
            <a:effectLst>
              <a:glow rad="50800">
                <a:srgbClr val="00B0F0">
                  <a:alpha val="40000"/>
                </a:srgbClr>
              </a:glow>
            </a:effectLst>
          </p:spPr>
        </p:cxnSp>
        <p:grpSp>
          <p:nvGrpSpPr>
            <p:cNvPr id="50" name="组合 49"/>
            <p:cNvGrpSpPr/>
            <p:nvPr/>
          </p:nvGrpSpPr>
          <p:grpSpPr>
            <a:xfrm>
              <a:off x="1117025" y="4372669"/>
              <a:ext cx="1950338" cy="643159"/>
              <a:chOff x="1267646" y="3715477"/>
              <a:chExt cx="1950338" cy="643159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496886" y="3715477"/>
                <a:ext cx="1486716" cy="2368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glow rad="482600">
                  <a:srgbClr val="00B0F0">
                    <a:alpha val="1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endParaRPr>
              </a:p>
            </p:txBody>
          </p:sp>
          <p:sp>
            <p:nvSpPr>
              <p:cNvPr id="56" name="文本框 56"/>
              <p:cNvSpPr txBox="1"/>
              <p:nvPr/>
            </p:nvSpPr>
            <p:spPr>
              <a:xfrm>
                <a:off x="1267646" y="4112415"/>
                <a:ext cx="195033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7042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492"/>
                    </a:solidFill>
                    <a:effectLst/>
                    <a:uLnTx/>
                    <a:uFillTx/>
                    <a:latin typeface="Arial" panose="020B0604020202020204"/>
                    <a:ea typeface="微软雅黑"/>
                    <a:cs typeface="+mn-ea"/>
                    <a:sym typeface="+mn-lt"/>
                  </a:rPr>
                  <a:t>USG6000E-S13</a:t>
                </a: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8976782" y="3081529"/>
              <a:ext cx="2275418" cy="3014472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36" name="Rectangle 82"/>
            <p:cNvSpPr/>
            <p:nvPr/>
          </p:nvSpPr>
          <p:spPr>
            <a:xfrm>
              <a:off x="9113624" y="3248839"/>
              <a:ext cx="2004274" cy="593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900" b="1" dirty="0">
                  <a:solidFill>
                    <a:srgbClr val="FFC492"/>
                  </a:solidFill>
                </a:rPr>
                <a:t>Most Reliable</a:t>
              </a:r>
            </a:p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700" dirty="0">
                  <a:solidFill>
                    <a:schemeClr val="tx2"/>
                  </a:solidFill>
                </a:rPr>
                <a:t>Carrier-class ultra-reliable software and hardware, designed and manufactured by Huawei, ensuring zero service interruption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 flipH="1">
              <a:off x="10625138" y="3081528"/>
              <a:ext cx="627062" cy="627062"/>
              <a:chOff x="8976782" y="3216297"/>
              <a:chExt cx="627062" cy="627062"/>
            </a:xfrm>
          </p:grpSpPr>
          <p:sp>
            <p:nvSpPr>
              <p:cNvPr id="40" name="斜纹 39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 rot="5400000">
              <a:off x="6892969" y="2614514"/>
              <a:ext cx="210389" cy="349618"/>
              <a:chOff x="9637854" y="2834886"/>
              <a:chExt cx="337361" cy="553829"/>
            </a:xfrm>
          </p:grpSpPr>
          <p:sp>
            <p:nvSpPr>
              <p:cNvPr id="42" name="Freeform 86"/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Freeform 87"/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7" name="Freeform 88"/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ea"/>
                  <a:sym typeface="+mn-lt"/>
                </a:endParaRPr>
              </a:p>
            </p:txBody>
          </p:sp>
        </p:grpSp>
        <p:pic>
          <p:nvPicPr>
            <p:cNvPr id="57" name="Picture 15" descr="C:\Users\Administrator\Desktop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26905" y="2414613"/>
              <a:ext cx="538308" cy="19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79B725B-8971-40A0-B5BC-BDC665D4F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329" y="4323563"/>
              <a:ext cx="1621028" cy="312742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79CCADA1-9727-4847-A96E-9E2164AD7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629" y="2244482"/>
              <a:ext cx="1621028" cy="312742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A9229-D53A-41F3-9D3B-2911F29D2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546" y="1933320"/>
              <a:ext cx="1087600" cy="486861"/>
            </a:xfrm>
            <a:prstGeom prst="rect">
              <a:avLst/>
            </a:prstGeom>
          </p:spPr>
        </p:pic>
        <p:sp>
          <p:nvSpPr>
            <p:cNvPr id="61" name="Rectangle 82">
              <a:extLst>
                <a:ext uri="{FF2B5EF4-FFF2-40B4-BE49-F238E27FC236}">
                  <a16:creationId xmlns:a16="http://schemas.microsoft.com/office/drawing/2014/main" id="{945476C7-E113-420B-A25C-F70A5EF21E30}"/>
                </a:ext>
              </a:extLst>
            </p:cNvPr>
            <p:cNvSpPr/>
            <p:nvPr/>
          </p:nvSpPr>
          <p:spPr>
            <a:xfrm>
              <a:off x="9113624" y="3915315"/>
              <a:ext cx="2004274" cy="8519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900" b="1" dirty="0">
                  <a:solidFill>
                    <a:srgbClr val="FFC492"/>
                  </a:solidFill>
                </a:rPr>
                <a:t>Excellent performance</a:t>
              </a:r>
            </a:p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700" dirty="0">
                  <a:solidFill>
                    <a:schemeClr val="tx2"/>
                  </a:solidFill>
                </a:rPr>
                <a:t>Dedicated security chip, CPU computing power + hardware acceleration, network and threat processing performance improved by 3 to 5 times, environmental protection, energy saving by 30%, and lowest defense cost per bit</a:t>
              </a:r>
            </a:p>
          </p:txBody>
        </p:sp>
        <p:sp>
          <p:nvSpPr>
            <p:cNvPr id="62" name="Rectangle 82">
              <a:extLst>
                <a:ext uri="{FF2B5EF4-FFF2-40B4-BE49-F238E27FC236}">
                  <a16:creationId xmlns:a16="http://schemas.microsoft.com/office/drawing/2014/main" id="{4E7591CE-6A35-4538-B077-5CD46799DA04}"/>
                </a:ext>
              </a:extLst>
            </p:cNvPr>
            <p:cNvSpPr/>
            <p:nvPr/>
          </p:nvSpPr>
          <p:spPr>
            <a:xfrm>
              <a:off x="9113624" y="4840324"/>
              <a:ext cx="2004274" cy="11617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900" b="1" dirty="0">
                  <a:solidFill>
                    <a:srgbClr val="FFC492"/>
                  </a:solidFill>
                </a:rPr>
                <a:t>Intelligent defense</a:t>
              </a:r>
            </a:p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700" dirty="0">
                  <a:solidFill>
                    <a:schemeClr val="tx2"/>
                  </a:solidFill>
                </a:rPr>
                <a:t>85+% IPS automatic handling rate, 500+ million URL category database, and detection of packed viruses and unknown malware</a:t>
              </a:r>
            </a:p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700" dirty="0">
                  <a:solidFill>
                    <a:schemeClr val="tx2"/>
                  </a:solidFill>
                </a:rPr>
                <a:t>Specific areas can be associated with Qiankun Cloud. The security capability center, AI analysis, and cloud experts reduce security O&amp;M costs by 80%.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261B012-4D62-48ED-800B-EF255B98D49C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39B6264-EA2E-41FD-96E9-A679994F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93668F83-DBF6-4FE4-AC2F-B7DB9B731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">
              <a:hlinkClick r:id="rId8" action="ppaction://hlinksldjump"/>
              <a:extLst>
                <a:ext uri="{FF2B5EF4-FFF2-40B4-BE49-F238E27FC236}">
                  <a16:creationId xmlns:a16="http://schemas.microsoft.com/office/drawing/2014/main" id="{5CB7C180-ACBA-4496-A746-0ECB185E83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A8F2B7AB-721D-474E-AF1F-09219A070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/>
          <p:nvPr/>
        </p:nvSpPr>
        <p:spPr>
          <a:xfrm>
            <a:off x="738189" y="634986"/>
            <a:ext cx="10720386" cy="6771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lvl="0" defTabSz="914400">
              <a:defRPr/>
            </a:pPr>
            <a:r>
              <a:rPr lang="en-US" altLang="zh-CN" sz="2200" b="1" dirty="0">
                <a:latin typeface="+mn-lt"/>
              </a:rPr>
              <a:t>Huawei </a:t>
            </a:r>
            <a:r>
              <a:rPr lang="en-US" altLang="zh-CN" sz="2200" b="1" dirty="0" err="1">
                <a:latin typeface="+mn-lt"/>
              </a:rPr>
              <a:t>eKit</a:t>
            </a:r>
            <a:r>
              <a:rPr lang="en-US" altLang="zh-CN" sz="2200" b="1" dirty="0">
                <a:latin typeface="+mn-lt"/>
              </a:rPr>
              <a:t> SME Network, Starting from China, Provides High-Quality Products That Are Easy to Install and Maintain for Global Partners and Customers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8493760" y="2046474"/>
            <a:ext cx="2696034" cy="2402378"/>
            <a:chOff x="1380332" y="1517770"/>
            <a:chExt cx="2430070" cy="2253899"/>
          </a:xfrm>
        </p:grpSpPr>
        <p:grpSp>
          <p:nvGrpSpPr>
            <p:cNvPr id="63" name="组合 62"/>
            <p:cNvGrpSpPr/>
            <p:nvPr/>
          </p:nvGrpSpPr>
          <p:grpSpPr>
            <a:xfrm>
              <a:off x="1380332" y="2333956"/>
              <a:ext cx="2430070" cy="621528"/>
              <a:chOff x="1380332" y="2316653"/>
              <a:chExt cx="2430070" cy="621528"/>
            </a:xfrm>
          </p:grpSpPr>
          <p:sp>
            <p:nvSpPr>
              <p:cNvPr id="70" name="圆角矩形 69"/>
              <p:cNvSpPr/>
              <p:nvPr/>
            </p:nvSpPr>
            <p:spPr>
              <a:xfrm>
                <a:off x="1380332" y="2316653"/>
                <a:ext cx="2430070" cy="6215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1400">
                    <a:schemeClr val="tx2">
                      <a:alpha val="0"/>
                    </a:schemeClr>
                  </a:gs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5000"/>
                    </a:schemeClr>
                  </a:gs>
                </a:gsLst>
                <a:lin ang="12000000" scaled="0"/>
                <a:tileRect/>
              </a:gradFill>
              <a:ln w="6350">
                <a:gradFill flip="none" rotWithShape="1">
                  <a:gsLst>
                    <a:gs pos="0">
                      <a:schemeClr val="tx2">
                        <a:alpha val="50000"/>
                      </a:schemeClr>
                    </a:gs>
                    <a:gs pos="100000">
                      <a:schemeClr val="tx2">
                        <a:alpha val="20000"/>
                      </a:schemeClr>
                    </a:gs>
                  </a:gsLst>
                  <a:lin ang="16200000" scaled="1"/>
                  <a:tileRect/>
                </a:gradFill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869322" y="2362913"/>
                <a:ext cx="1452091" cy="49088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/>
              <a:p>
                <a:pPr lvl="0" algn="ctr" defTabSz="914400">
                  <a:defRPr/>
                </a:pPr>
                <a:r>
                  <a:rPr lang="en-US" altLang="zh-CN" sz="2200" b="1" kern="0" dirty="0">
                    <a:solidFill>
                      <a:srgbClr val="FFC492"/>
                    </a:solidFill>
                    <a:latin typeface="Arial" panose="020B0604020202020204"/>
                    <a:ea typeface="微软雅黑"/>
                  </a:rPr>
                  <a:t>1 million+</a:t>
                </a:r>
              </a:p>
              <a:p>
                <a:pPr lvl="0" algn="ctr" defTabSz="914400">
                  <a:defRPr/>
                </a:pPr>
                <a:r>
                  <a:rPr lang="en-US" altLang="zh-CN" sz="1200" kern="0" dirty="0">
                    <a:solidFill>
                      <a:srgbClr val="FFFFFF"/>
                    </a:solidFill>
                    <a:latin typeface="Arial" panose="020B0604020202020204"/>
                    <a:ea typeface="微软雅黑"/>
                  </a:rPr>
                  <a:t>accumulated shipments</a:t>
                </a: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380332" y="3150141"/>
              <a:ext cx="2430070" cy="621528"/>
              <a:chOff x="1380332" y="3150141"/>
              <a:chExt cx="2430070" cy="621528"/>
            </a:xfrm>
          </p:grpSpPr>
          <p:sp>
            <p:nvSpPr>
              <p:cNvPr id="68" name="圆角矩形 67"/>
              <p:cNvSpPr/>
              <p:nvPr/>
            </p:nvSpPr>
            <p:spPr>
              <a:xfrm>
                <a:off x="1380332" y="3150141"/>
                <a:ext cx="2430070" cy="6215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1400">
                    <a:schemeClr val="tx2">
                      <a:alpha val="0"/>
                    </a:schemeClr>
                  </a:gs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5000"/>
                    </a:schemeClr>
                  </a:gs>
                </a:gsLst>
                <a:lin ang="12000000" scaled="0"/>
                <a:tileRect/>
              </a:gradFill>
              <a:ln w="6350">
                <a:gradFill flip="none" rotWithShape="1">
                  <a:gsLst>
                    <a:gs pos="0">
                      <a:schemeClr val="tx2">
                        <a:alpha val="50000"/>
                      </a:schemeClr>
                    </a:gs>
                    <a:gs pos="100000">
                      <a:schemeClr val="tx2">
                        <a:alpha val="20000"/>
                      </a:schemeClr>
                    </a:gs>
                  </a:gsLst>
                  <a:lin ang="16200000" scaled="1"/>
                  <a:tileRect/>
                </a:gradFill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935063" y="3196401"/>
                <a:ext cx="1320609" cy="49088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200" b="1" kern="0" dirty="0">
                    <a:solidFill>
                      <a:srgbClr val="FFC492"/>
                    </a:solidFill>
                    <a:latin typeface="Arial" panose="020B0604020202020204"/>
                    <a:ea typeface="微软雅黑"/>
                  </a:rPr>
                  <a:t>2</a:t>
                </a:r>
                <a:r>
                  <a:rPr kumimoji="0" lang="en-US" altLang="zh-CN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492"/>
                    </a:solidFill>
                    <a:effectLst/>
                    <a:uLnTx/>
                    <a:uFillTx/>
                    <a:latin typeface="Arial" panose="020B0604020202020204"/>
                    <a:ea typeface="微软雅黑"/>
                  </a:rPr>
                  <a:t>0+</a:t>
                </a:r>
              </a:p>
              <a:p>
                <a:pPr lvl="0" algn="ctr" defTabSz="914400">
                  <a:defRPr/>
                </a:pPr>
                <a:r>
                  <a:rPr lang="en-US" altLang="zh-CN" sz="1200" kern="0" dirty="0">
                    <a:solidFill>
                      <a:srgbClr val="FFFFFF"/>
                    </a:solidFill>
                    <a:latin typeface="Arial" panose="020B0604020202020204"/>
                    <a:ea typeface="微软雅黑"/>
                  </a:rPr>
                  <a:t>countries and regions</a:t>
                </a: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1380332" y="1517770"/>
              <a:ext cx="2430070" cy="621528"/>
              <a:chOff x="1380332" y="1517770"/>
              <a:chExt cx="2430070" cy="621528"/>
            </a:xfrm>
          </p:grpSpPr>
          <p:sp>
            <p:nvSpPr>
              <p:cNvPr id="66" name="圆角矩形 65"/>
              <p:cNvSpPr/>
              <p:nvPr/>
            </p:nvSpPr>
            <p:spPr>
              <a:xfrm>
                <a:off x="1380332" y="1517770"/>
                <a:ext cx="2430070" cy="6215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1400">
                    <a:schemeClr val="tx2">
                      <a:alpha val="0"/>
                    </a:schemeClr>
                  </a:gs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5000"/>
                    </a:schemeClr>
                  </a:gs>
                </a:gsLst>
                <a:lin ang="12000000" scaled="0"/>
                <a:tileRect/>
              </a:gradFill>
              <a:ln w="6350">
                <a:gradFill flip="none" rotWithShape="1">
                  <a:gsLst>
                    <a:gs pos="0">
                      <a:schemeClr val="tx2">
                        <a:alpha val="50000"/>
                      </a:schemeClr>
                    </a:gs>
                    <a:gs pos="100000">
                      <a:schemeClr val="tx2">
                        <a:alpha val="20000"/>
                      </a:schemeClr>
                    </a:gs>
                  </a:gsLst>
                  <a:lin ang="16200000" scaled="1"/>
                  <a:tileRect/>
                </a:gradFill>
                <a:headEnd type="none" w="med" len="med"/>
                <a:tailEnd type="none" w="med" len="med"/>
              </a:ln>
              <a:effectLst>
                <a:outerShdw blurRad="76200" dist="63500" dir="81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2092553" y="1564030"/>
                <a:ext cx="1005627" cy="49088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492"/>
                    </a:solidFill>
                    <a:effectLst/>
                    <a:uLnTx/>
                    <a:uFillTx/>
                    <a:latin typeface="Arial" panose="020B0604020202020204"/>
                    <a:ea typeface="微软雅黑"/>
                    <a:cs typeface="+mn-cs"/>
                  </a:rPr>
                  <a:t>10</a:t>
                </a:r>
              </a:p>
              <a:p>
                <a:pPr lvl="0" algn="ctr" defTabSz="914400">
                  <a:defRPr/>
                </a:pPr>
                <a:r>
                  <a:rPr lang="en-US" altLang="zh-CN" sz="1200" kern="0" dirty="0">
                    <a:solidFill>
                      <a:srgbClr val="FFFFFF"/>
                    </a:solidFill>
                    <a:latin typeface="Arial" panose="020B0604020202020204"/>
                    <a:ea typeface="微软雅黑"/>
                  </a:rPr>
                  <a:t>shipping centers</a:t>
                </a: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818817" y="1586093"/>
            <a:ext cx="7456504" cy="3462624"/>
            <a:chOff x="609600" y="1397526"/>
            <a:chExt cx="6597657" cy="3248617"/>
          </a:xfrm>
        </p:grpSpPr>
        <p:sp>
          <p:nvSpPr>
            <p:cNvPr id="73" name="Freeform 413"/>
            <p:cNvSpPr>
              <a:spLocks noChangeAspect="1" noEditPoints="1"/>
            </p:cNvSpPr>
            <p:nvPr/>
          </p:nvSpPr>
          <p:spPr bwMode="auto">
            <a:xfrm>
              <a:off x="609600" y="1397526"/>
              <a:ext cx="6597657" cy="3248617"/>
            </a:xfrm>
            <a:custGeom>
              <a:avLst/>
              <a:gdLst/>
              <a:ahLst/>
              <a:cxnLst>
                <a:cxn ang="0">
                  <a:pos x="1477" y="121"/>
                </a:cxn>
                <a:cxn ang="0">
                  <a:pos x="1204" y="81"/>
                </a:cxn>
                <a:cxn ang="0">
                  <a:pos x="1097" y="51"/>
                </a:cxn>
                <a:cxn ang="0">
                  <a:pos x="1002" y="20"/>
                </a:cxn>
                <a:cxn ang="0">
                  <a:pos x="1777" y="54"/>
                </a:cxn>
                <a:cxn ang="0">
                  <a:pos x="754" y="72"/>
                </a:cxn>
                <a:cxn ang="0">
                  <a:pos x="3367" y="193"/>
                </a:cxn>
                <a:cxn ang="0">
                  <a:pos x="3191" y="236"/>
                </a:cxn>
                <a:cxn ang="0">
                  <a:pos x="3108" y="466"/>
                </a:cxn>
                <a:cxn ang="0">
                  <a:pos x="2999" y="600"/>
                </a:cxn>
                <a:cxn ang="0">
                  <a:pos x="2823" y="884"/>
                </a:cxn>
                <a:cxn ang="0">
                  <a:pos x="2701" y="754"/>
                </a:cxn>
                <a:cxn ang="0">
                  <a:pos x="2307" y="714"/>
                </a:cxn>
                <a:cxn ang="0">
                  <a:pos x="2071" y="724"/>
                </a:cxn>
                <a:cxn ang="0">
                  <a:pos x="2111" y="1218"/>
                </a:cxn>
                <a:cxn ang="0">
                  <a:pos x="1778" y="1141"/>
                </a:cxn>
                <a:cxn ang="0">
                  <a:pos x="1522" y="645"/>
                </a:cxn>
                <a:cxn ang="0">
                  <a:pos x="1747" y="297"/>
                </a:cxn>
                <a:cxn ang="0">
                  <a:pos x="1827" y="250"/>
                </a:cxn>
                <a:cxn ang="0">
                  <a:pos x="2021" y="185"/>
                </a:cxn>
                <a:cxn ang="0">
                  <a:pos x="2244" y="111"/>
                </a:cxn>
                <a:cxn ang="0">
                  <a:pos x="2386" y="99"/>
                </a:cxn>
                <a:cxn ang="0">
                  <a:pos x="2123" y="129"/>
                </a:cxn>
                <a:cxn ang="0">
                  <a:pos x="2836" y="77"/>
                </a:cxn>
                <a:cxn ang="0">
                  <a:pos x="672" y="123"/>
                </a:cxn>
                <a:cxn ang="0">
                  <a:pos x="1033" y="96"/>
                </a:cxn>
                <a:cxn ang="0">
                  <a:pos x="1025" y="158"/>
                </a:cxn>
                <a:cxn ang="0">
                  <a:pos x="779" y="298"/>
                </a:cxn>
                <a:cxn ang="0">
                  <a:pos x="1052" y="372"/>
                </a:cxn>
                <a:cxn ang="0">
                  <a:pos x="943" y="441"/>
                </a:cxn>
                <a:cxn ang="0">
                  <a:pos x="506" y="812"/>
                </a:cxn>
                <a:cxn ang="0">
                  <a:pos x="822" y="913"/>
                </a:cxn>
                <a:cxn ang="0">
                  <a:pos x="1164" y="1315"/>
                </a:cxn>
                <a:cxn ang="0">
                  <a:pos x="990" y="1804"/>
                </a:cxn>
                <a:cxn ang="0">
                  <a:pos x="700" y="1211"/>
                </a:cxn>
                <a:cxn ang="0">
                  <a:pos x="501" y="841"/>
                </a:cxn>
                <a:cxn ang="0">
                  <a:pos x="318" y="375"/>
                </a:cxn>
                <a:cxn ang="0">
                  <a:pos x="133" y="283"/>
                </a:cxn>
                <a:cxn ang="0">
                  <a:pos x="201" y="156"/>
                </a:cxn>
                <a:cxn ang="0">
                  <a:pos x="811" y="146"/>
                </a:cxn>
                <a:cxn ang="0">
                  <a:pos x="966" y="106"/>
                </a:cxn>
                <a:cxn ang="0">
                  <a:pos x="1512" y="181"/>
                </a:cxn>
                <a:cxn ang="0">
                  <a:pos x="1611" y="275"/>
                </a:cxn>
                <a:cxn ang="0">
                  <a:pos x="1664" y="347"/>
                </a:cxn>
                <a:cxn ang="0">
                  <a:pos x="1062" y="422"/>
                </a:cxn>
                <a:cxn ang="0">
                  <a:pos x="727" y="401"/>
                </a:cxn>
                <a:cxn ang="0">
                  <a:pos x="2024" y="442"/>
                </a:cxn>
                <a:cxn ang="0">
                  <a:pos x="1639" y="528"/>
                </a:cxn>
                <a:cxn ang="0">
                  <a:pos x="2041" y="598"/>
                </a:cxn>
                <a:cxn ang="0">
                  <a:pos x="1810" y="541"/>
                </a:cxn>
                <a:cxn ang="0">
                  <a:pos x="1750" y="518"/>
                </a:cxn>
                <a:cxn ang="0">
                  <a:pos x="3118" y="608"/>
                </a:cxn>
                <a:cxn ang="0">
                  <a:pos x="2942" y="802"/>
                </a:cxn>
                <a:cxn ang="0">
                  <a:pos x="3096" y="883"/>
                </a:cxn>
                <a:cxn ang="0">
                  <a:pos x="3123" y="908"/>
                </a:cxn>
                <a:cxn ang="0">
                  <a:pos x="3039" y="1074"/>
                </a:cxn>
                <a:cxn ang="0">
                  <a:pos x="3168" y="1033"/>
                </a:cxn>
                <a:cxn ang="0">
                  <a:pos x="3233" y="1095"/>
                </a:cxn>
                <a:cxn ang="0">
                  <a:pos x="1030" y="1072"/>
                </a:cxn>
                <a:cxn ang="0">
                  <a:pos x="3186" y="1234"/>
                </a:cxn>
                <a:cxn ang="0">
                  <a:pos x="3201" y="1546"/>
                </a:cxn>
                <a:cxn ang="0">
                  <a:pos x="2215" y="1296"/>
                </a:cxn>
                <a:cxn ang="0">
                  <a:pos x="3516" y="1631"/>
                </a:cxn>
              </a:cxnLst>
              <a:rect l="0" t="0" r="r" b="b"/>
              <a:pathLst>
                <a:path w="3632" h="1804">
                  <a:moveTo>
                    <a:pt x="1470" y="0"/>
                  </a:moveTo>
                  <a:lnTo>
                    <a:pt x="1490" y="0"/>
                  </a:lnTo>
                  <a:lnTo>
                    <a:pt x="1510" y="2"/>
                  </a:lnTo>
                  <a:lnTo>
                    <a:pt x="1510" y="4"/>
                  </a:lnTo>
                  <a:lnTo>
                    <a:pt x="1512" y="5"/>
                  </a:lnTo>
                  <a:lnTo>
                    <a:pt x="1500" y="7"/>
                  </a:lnTo>
                  <a:lnTo>
                    <a:pt x="1490" y="9"/>
                  </a:lnTo>
                  <a:lnTo>
                    <a:pt x="1510" y="10"/>
                  </a:lnTo>
                  <a:lnTo>
                    <a:pt x="1531" y="10"/>
                  </a:lnTo>
                  <a:lnTo>
                    <a:pt x="1531" y="12"/>
                  </a:lnTo>
                  <a:lnTo>
                    <a:pt x="1531" y="12"/>
                  </a:lnTo>
                  <a:lnTo>
                    <a:pt x="1527" y="14"/>
                  </a:lnTo>
                  <a:lnTo>
                    <a:pt x="1526" y="15"/>
                  </a:lnTo>
                  <a:lnTo>
                    <a:pt x="1514" y="15"/>
                  </a:lnTo>
                  <a:lnTo>
                    <a:pt x="1500" y="17"/>
                  </a:lnTo>
                  <a:lnTo>
                    <a:pt x="1500" y="19"/>
                  </a:lnTo>
                  <a:lnTo>
                    <a:pt x="1500" y="22"/>
                  </a:lnTo>
                  <a:lnTo>
                    <a:pt x="1504" y="22"/>
                  </a:lnTo>
                  <a:lnTo>
                    <a:pt x="1509" y="22"/>
                  </a:lnTo>
                  <a:lnTo>
                    <a:pt x="1527" y="17"/>
                  </a:lnTo>
                  <a:lnTo>
                    <a:pt x="1549" y="14"/>
                  </a:lnTo>
                  <a:lnTo>
                    <a:pt x="1571" y="12"/>
                  </a:lnTo>
                  <a:lnTo>
                    <a:pt x="1589" y="14"/>
                  </a:lnTo>
                  <a:lnTo>
                    <a:pt x="1591" y="15"/>
                  </a:lnTo>
                  <a:lnTo>
                    <a:pt x="1591" y="17"/>
                  </a:lnTo>
                  <a:lnTo>
                    <a:pt x="1589" y="20"/>
                  </a:lnTo>
                  <a:lnTo>
                    <a:pt x="1589" y="24"/>
                  </a:lnTo>
                  <a:lnTo>
                    <a:pt x="1566" y="25"/>
                  </a:lnTo>
                  <a:lnTo>
                    <a:pt x="1546" y="29"/>
                  </a:lnTo>
                  <a:lnTo>
                    <a:pt x="1537" y="32"/>
                  </a:lnTo>
                  <a:lnTo>
                    <a:pt x="1529" y="36"/>
                  </a:lnTo>
                  <a:lnTo>
                    <a:pt x="1522" y="41"/>
                  </a:lnTo>
                  <a:lnTo>
                    <a:pt x="1515" y="46"/>
                  </a:lnTo>
                  <a:lnTo>
                    <a:pt x="1517" y="49"/>
                  </a:lnTo>
                  <a:lnTo>
                    <a:pt x="1517" y="54"/>
                  </a:lnTo>
                  <a:lnTo>
                    <a:pt x="1526" y="56"/>
                  </a:lnTo>
                  <a:lnTo>
                    <a:pt x="1532" y="57"/>
                  </a:lnTo>
                  <a:lnTo>
                    <a:pt x="1531" y="59"/>
                  </a:lnTo>
                  <a:lnTo>
                    <a:pt x="1531" y="61"/>
                  </a:lnTo>
                  <a:lnTo>
                    <a:pt x="1517" y="62"/>
                  </a:lnTo>
                  <a:lnTo>
                    <a:pt x="1505" y="62"/>
                  </a:lnTo>
                  <a:lnTo>
                    <a:pt x="1505" y="64"/>
                  </a:lnTo>
                  <a:lnTo>
                    <a:pt x="1505" y="67"/>
                  </a:lnTo>
                  <a:lnTo>
                    <a:pt x="1512" y="67"/>
                  </a:lnTo>
                  <a:lnTo>
                    <a:pt x="1515" y="69"/>
                  </a:lnTo>
                  <a:lnTo>
                    <a:pt x="1517" y="72"/>
                  </a:lnTo>
                  <a:lnTo>
                    <a:pt x="1517" y="76"/>
                  </a:lnTo>
                  <a:lnTo>
                    <a:pt x="1517" y="77"/>
                  </a:lnTo>
                  <a:lnTo>
                    <a:pt x="1517" y="77"/>
                  </a:lnTo>
                  <a:lnTo>
                    <a:pt x="1524" y="77"/>
                  </a:lnTo>
                  <a:lnTo>
                    <a:pt x="1529" y="77"/>
                  </a:lnTo>
                  <a:lnTo>
                    <a:pt x="1527" y="81"/>
                  </a:lnTo>
                  <a:lnTo>
                    <a:pt x="1527" y="84"/>
                  </a:lnTo>
                  <a:lnTo>
                    <a:pt x="1517" y="84"/>
                  </a:lnTo>
                  <a:lnTo>
                    <a:pt x="1509" y="84"/>
                  </a:lnTo>
                  <a:lnTo>
                    <a:pt x="1509" y="89"/>
                  </a:lnTo>
                  <a:lnTo>
                    <a:pt x="1509" y="94"/>
                  </a:lnTo>
                  <a:lnTo>
                    <a:pt x="1499" y="94"/>
                  </a:lnTo>
                  <a:lnTo>
                    <a:pt x="1492" y="97"/>
                  </a:lnTo>
                  <a:lnTo>
                    <a:pt x="1487" y="99"/>
                  </a:lnTo>
                  <a:lnTo>
                    <a:pt x="1479" y="103"/>
                  </a:lnTo>
                  <a:lnTo>
                    <a:pt x="1480" y="109"/>
                  </a:lnTo>
                  <a:lnTo>
                    <a:pt x="1482" y="114"/>
                  </a:lnTo>
                  <a:lnTo>
                    <a:pt x="1475" y="114"/>
                  </a:lnTo>
                  <a:lnTo>
                    <a:pt x="1470" y="114"/>
                  </a:lnTo>
                  <a:lnTo>
                    <a:pt x="1474" y="116"/>
                  </a:lnTo>
                  <a:lnTo>
                    <a:pt x="1477" y="118"/>
                  </a:lnTo>
                  <a:lnTo>
                    <a:pt x="1477" y="121"/>
                  </a:lnTo>
                  <a:lnTo>
                    <a:pt x="1479" y="126"/>
                  </a:lnTo>
                  <a:lnTo>
                    <a:pt x="1477" y="128"/>
                  </a:lnTo>
                  <a:lnTo>
                    <a:pt x="1477" y="129"/>
                  </a:lnTo>
                  <a:lnTo>
                    <a:pt x="1459" y="126"/>
                  </a:lnTo>
                  <a:lnTo>
                    <a:pt x="1443" y="121"/>
                  </a:lnTo>
                  <a:lnTo>
                    <a:pt x="1445" y="124"/>
                  </a:lnTo>
                  <a:lnTo>
                    <a:pt x="1447" y="126"/>
                  </a:lnTo>
                  <a:lnTo>
                    <a:pt x="1440" y="126"/>
                  </a:lnTo>
                  <a:lnTo>
                    <a:pt x="1433" y="126"/>
                  </a:lnTo>
                  <a:lnTo>
                    <a:pt x="1433" y="129"/>
                  </a:lnTo>
                  <a:lnTo>
                    <a:pt x="1433" y="133"/>
                  </a:lnTo>
                  <a:lnTo>
                    <a:pt x="1450" y="133"/>
                  </a:lnTo>
                  <a:lnTo>
                    <a:pt x="1465" y="133"/>
                  </a:lnTo>
                  <a:lnTo>
                    <a:pt x="1467" y="138"/>
                  </a:lnTo>
                  <a:lnTo>
                    <a:pt x="1467" y="141"/>
                  </a:lnTo>
                  <a:lnTo>
                    <a:pt x="1443" y="149"/>
                  </a:lnTo>
                  <a:lnTo>
                    <a:pt x="1418" y="158"/>
                  </a:lnTo>
                  <a:lnTo>
                    <a:pt x="1397" y="159"/>
                  </a:lnTo>
                  <a:lnTo>
                    <a:pt x="1375" y="161"/>
                  </a:lnTo>
                  <a:lnTo>
                    <a:pt x="1363" y="173"/>
                  </a:lnTo>
                  <a:lnTo>
                    <a:pt x="1350" y="183"/>
                  </a:lnTo>
                  <a:lnTo>
                    <a:pt x="1336" y="188"/>
                  </a:lnTo>
                  <a:lnTo>
                    <a:pt x="1320" y="190"/>
                  </a:lnTo>
                  <a:lnTo>
                    <a:pt x="1305" y="191"/>
                  </a:lnTo>
                  <a:lnTo>
                    <a:pt x="1289" y="195"/>
                  </a:lnTo>
                  <a:lnTo>
                    <a:pt x="1288" y="203"/>
                  </a:lnTo>
                  <a:lnTo>
                    <a:pt x="1286" y="211"/>
                  </a:lnTo>
                  <a:lnTo>
                    <a:pt x="1274" y="218"/>
                  </a:lnTo>
                  <a:lnTo>
                    <a:pt x="1263" y="226"/>
                  </a:lnTo>
                  <a:lnTo>
                    <a:pt x="1263" y="231"/>
                  </a:lnTo>
                  <a:lnTo>
                    <a:pt x="1261" y="236"/>
                  </a:lnTo>
                  <a:lnTo>
                    <a:pt x="1248" y="246"/>
                  </a:lnTo>
                  <a:lnTo>
                    <a:pt x="1236" y="255"/>
                  </a:lnTo>
                  <a:lnTo>
                    <a:pt x="1226" y="250"/>
                  </a:lnTo>
                  <a:lnTo>
                    <a:pt x="1216" y="245"/>
                  </a:lnTo>
                  <a:lnTo>
                    <a:pt x="1209" y="246"/>
                  </a:lnTo>
                  <a:lnTo>
                    <a:pt x="1201" y="246"/>
                  </a:lnTo>
                  <a:lnTo>
                    <a:pt x="1196" y="228"/>
                  </a:lnTo>
                  <a:lnTo>
                    <a:pt x="1187" y="210"/>
                  </a:lnTo>
                  <a:lnTo>
                    <a:pt x="1192" y="205"/>
                  </a:lnTo>
                  <a:lnTo>
                    <a:pt x="1196" y="201"/>
                  </a:lnTo>
                  <a:lnTo>
                    <a:pt x="1194" y="201"/>
                  </a:lnTo>
                  <a:lnTo>
                    <a:pt x="1191" y="201"/>
                  </a:lnTo>
                  <a:lnTo>
                    <a:pt x="1189" y="203"/>
                  </a:lnTo>
                  <a:lnTo>
                    <a:pt x="1186" y="203"/>
                  </a:lnTo>
                  <a:lnTo>
                    <a:pt x="1191" y="181"/>
                  </a:lnTo>
                  <a:lnTo>
                    <a:pt x="1196" y="159"/>
                  </a:lnTo>
                  <a:lnTo>
                    <a:pt x="1197" y="159"/>
                  </a:lnTo>
                  <a:lnTo>
                    <a:pt x="1197" y="159"/>
                  </a:lnTo>
                  <a:lnTo>
                    <a:pt x="1204" y="161"/>
                  </a:lnTo>
                  <a:lnTo>
                    <a:pt x="1207" y="163"/>
                  </a:lnTo>
                  <a:lnTo>
                    <a:pt x="1211" y="163"/>
                  </a:lnTo>
                  <a:lnTo>
                    <a:pt x="1214" y="161"/>
                  </a:lnTo>
                  <a:lnTo>
                    <a:pt x="1212" y="158"/>
                  </a:lnTo>
                  <a:lnTo>
                    <a:pt x="1211" y="154"/>
                  </a:lnTo>
                  <a:lnTo>
                    <a:pt x="1221" y="149"/>
                  </a:lnTo>
                  <a:lnTo>
                    <a:pt x="1231" y="143"/>
                  </a:lnTo>
                  <a:lnTo>
                    <a:pt x="1228" y="129"/>
                  </a:lnTo>
                  <a:lnTo>
                    <a:pt x="1226" y="118"/>
                  </a:lnTo>
                  <a:lnTo>
                    <a:pt x="1217" y="118"/>
                  </a:lnTo>
                  <a:lnTo>
                    <a:pt x="1212" y="116"/>
                  </a:lnTo>
                  <a:lnTo>
                    <a:pt x="1207" y="114"/>
                  </a:lnTo>
                  <a:lnTo>
                    <a:pt x="1204" y="111"/>
                  </a:lnTo>
                  <a:lnTo>
                    <a:pt x="1207" y="106"/>
                  </a:lnTo>
                  <a:lnTo>
                    <a:pt x="1211" y="103"/>
                  </a:lnTo>
                  <a:lnTo>
                    <a:pt x="1212" y="96"/>
                  </a:lnTo>
                  <a:lnTo>
                    <a:pt x="1212" y="87"/>
                  </a:lnTo>
                  <a:lnTo>
                    <a:pt x="1204" y="81"/>
                  </a:lnTo>
                  <a:lnTo>
                    <a:pt x="1197" y="72"/>
                  </a:lnTo>
                  <a:lnTo>
                    <a:pt x="1181" y="71"/>
                  </a:lnTo>
                  <a:lnTo>
                    <a:pt x="1162" y="71"/>
                  </a:lnTo>
                  <a:lnTo>
                    <a:pt x="1145" y="69"/>
                  </a:lnTo>
                  <a:lnTo>
                    <a:pt x="1129" y="69"/>
                  </a:lnTo>
                  <a:lnTo>
                    <a:pt x="1129" y="66"/>
                  </a:lnTo>
                  <a:lnTo>
                    <a:pt x="1129" y="62"/>
                  </a:lnTo>
                  <a:lnTo>
                    <a:pt x="1130" y="61"/>
                  </a:lnTo>
                  <a:lnTo>
                    <a:pt x="1132" y="59"/>
                  </a:lnTo>
                  <a:lnTo>
                    <a:pt x="1144" y="61"/>
                  </a:lnTo>
                  <a:lnTo>
                    <a:pt x="1157" y="61"/>
                  </a:lnTo>
                  <a:lnTo>
                    <a:pt x="1157" y="61"/>
                  </a:lnTo>
                  <a:lnTo>
                    <a:pt x="1157" y="59"/>
                  </a:lnTo>
                  <a:lnTo>
                    <a:pt x="1156" y="57"/>
                  </a:lnTo>
                  <a:lnTo>
                    <a:pt x="1154" y="54"/>
                  </a:lnTo>
                  <a:lnTo>
                    <a:pt x="1142" y="56"/>
                  </a:lnTo>
                  <a:lnTo>
                    <a:pt x="1130" y="56"/>
                  </a:lnTo>
                  <a:lnTo>
                    <a:pt x="1127" y="56"/>
                  </a:lnTo>
                  <a:lnTo>
                    <a:pt x="1122" y="54"/>
                  </a:lnTo>
                  <a:lnTo>
                    <a:pt x="1119" y="52"/>
                  </a:lnTo>
                  <a:lnTo>
                    <a:pt x="1115" y="51"/>
                  </a:lnTo>
                  <a:lnTo>
                    <a:pt x="1117" y="47"/>
                  </a:lnTo>
                  <a:lnTo>
                    <a:pt x="1120" y="46"/>
                  </a:lnTo>
                  <a:lnTo>
                    <a:pt x="1130" y="42"/>
                  </a:lnTo>
                  <a:lnTo>
                    <a:pt x="1140" y="41"/>
                  </a:lnTo>
                  <a:lnTo>
                    <a:pt x="1149" y="39"/>
                  </a:lnTo>
                  <a:lnTo>
                    <a:pt x="1159" y="39"/>
                  </a:lnTo>
                  <a:lnTo>
                    <a:pt x="1177" y="39"/>
                  </a:lnTo>
                  <a:lnTo>
                    <a:pt x="1196" y="39"/>
                  </a:lnTo>
                  <a:lnTo>
                    <a:pt x="1192" y="32"/>
                  </a:lnTo>
                  <a:lnTo>
                    <a:pt x="1187" y="25"/>
                  </a:lnTo>
                  <a:lnTo>
                    <a:pt x="1209" y="25"/>
                  </a:lnTo>
                  <a:lnTo>
                    <a:pt x="1229" y="22"/>
                  </a:lnTo>
                  <a:lnTo>
                    <a:pt x="1248" y="19"/>
                  </a:lnTo>
                  <a:lnTo>
                    <a:pt x="1264" y="12"/>
                  </a:lnTo>
                  <a:lnTo>
                    <a:pt x="1279" y="14"/>
                  </a:lnTo>
                  <a:lnTo>
                    <a:pt x="1293" y="15"/>
                  </a:lnTo>
                  <a:lnTo>
                    <a:pt x="1308" y="15"/>
                  </a:lnTo>
                  <a:lnTo>
                    <a:pt x="1321" y="14"/>
                  </a:lnTo>
                  <a:lnTo>
                    <a:pt x="1351" y="10"/>
                  </a:lnTo>
                  <a:lnTo>
                    <a:pt x="1382" y="5"/>
                  </a:lnTo>
                  <a:lnTo>
                    <a:pt x="1402" y="5"/>
                  </a:lnTo>
                  <a:lnTo>
                    <a:pt x="1428" y="4"/>
                  </a:lnTo>
                  <a:lnTo>
                    <a:pt x="1442" y="4"/>
                  </a:lnTo>
                  <a:lnTo>
                    <a:pt x="1454" y="4"/>
                  </a:lnTo>
                  <a:lnTo>
                    <a:pt x="1464" y="2"/>
                  </a:lnTo>
                  <a:lnTo>
                    <a:pt x="1470" y="0"/>
                  </a:lnTo>
                  <a:close/>
                  <a:moveTo>
                    <a:pt x="1147" y="4"/>
                  </a:moveTo>
                  <a:lnTo>
                    <a:pt x="1169" y="5"/>
                  </a:lnTo>
                  <a:lnTo>
                    <a:pt x="1189" y="7"/>
                  </a:lnTo>
                  <a:lnTo>
                    <a:pt x="1211" y="9"/>
                  </a:lnTo>
                  <a:lnTo>
                    <a:pt x="1233" y="10"/>
                  </a:lnTo>
                  <a:lnTo>
                    <a:pt x="1231" y="12"/>
                  </a:lnTo>
                  <a:lnTo>
                    <a:pt x="1231" y="14"/>
                  </a:lnTo>
                  <a:lnTo>
                    <a:pt x="1207" y="17"/>
                  </a:lnTo>
                  <a:lnTo>
                    <a:pt x="1189" y="20"/>
                  </a:lnTo>
                  <a:lnTo>
                    <a:pt x="1172" y="25"/>
                  </a:lnTo>
                  <a:lnTo>
                    <a:pt x="1154" y="32"/>
                  </a:lnTo>
                  <a:lnTo>
                    <a:pt x="1137" y="34"/>
                  </a:lnTo>
                  <a:lnTo>
                    <a:pt x="1120" y="36"/>
                  </a:lnTo>
                  <a:lnTo>
                    <a:pt x="1104" y="37"/>
                  </a:lnTo>
                  <a:lnTo>
                    <a:pt x="1087" y="39"/>
                  </a:lnTo>
                  <a:lnTo>
                    <a:pt x="1087" y="39"/>
                  </a:lnTo>
                  <a:lnTo>
                    <a:pt x="1087" y="41"/>
                  </a:lnTo>
                  <a:lnTo>
                    <a:pt x="1092" y="41"/>
                  </a:lnTo>
                  <a:lnTo>
                    <a:pt x="1097" y="42"/>
                  </a:lnTo>
                  <a:lnTo>
                    <a:pt x="1097" y="46"/>
                  </a:lnTo>
                  <a:lnTo>
                    <a:pt x="1097" y="51"/>
                  </a:lnTo>
                  <a:lnTo>
                    <a:pt x="1095" y="51"/>
                  </a:lnTo>
                  <a:lnTo>
                    <a:pt x="1094" y="51"/>
                  </a:lnTo>
                  <a:lnTo>
                    <a:pt x="1080" y="52"/>
                  </a:lnTo>
                  <a:lnTo>
                    <a:pt x="1065" y="56"/>
                  </a:lnTo>
                  <a:lnTo>
                    <a:pt x="1057" y="64"/>
                  </a:lnTo>
                  <a:lnTo>
                    <a:pt x="1048" y="72"/>
                  </a:lnTo>
                  <a:lnTo>
                    <a:pt x="1037" y="71"/>
                  </a:lnTo>
                  <a:lnTo>
                    <a:pt x="1017" y="69"/>
                  </a:lnTo>
                  <a:lnTo>
                    <a:pt x="995" y="67"/>
                  </a:lnTo>
                  <a:lnTo>
                    <a:pt x="983" y="66"/>
                  </a:lnTo>
                  <a:lnTo>
                    <a:pt x="981" y="64"/>
                  </a:lnTo>
                  <a:lnTo>
                    <a:pt x="981" y="62"/>
                  </a:lnTo>
                  <a:lnTo>
                    <a:pt x="981" y="62"/>
                  </a:lnTo>
                  <a:lnTo>
                    <a:pt x="981" y="61"/>
                  </a:lnTo>
                  <a:lnTo>
                    <a:pt x="993" y="61"/>
                  </a:lnTo>
                  <a:lnTo>
                    <a:pt x="1007" y="61"/>
                  </a:lnTo>
                  <a:lnTo>
                    <a:pt x="1013" y="59"/>
                  </a:lnTo>
                  <a:lnTo>
                    <a:pt x="1018" y="57"/>
                  </a:lnTo>
                  <a:lnTo>
                    <a:pt x="1022" y="54"/>
                  </a:lnTo>
                  <a:lnTo>
                    <a:pt x="1023" y="51"/>
                  </a:lnTo>
                  <a:lnTo>
                    <a:pt x="1023" y="51"/>
                  </a:lnTo>
                  <a:lnTo>
                    <a:pt x="1023" y="51"/>
                  </a:lnTo>
                  <a:lnTo>
                    <a:pt x="1032" y="49"/>
                  </a:lnTo>
                  <a:lnTo>
                    <a:pt x="1040" y="47"/>
                  </a:lnTo>
                  <a:lnTo>
                    <a:pt x="1035" y="46"/>
                  </a:lnTo>
                  <a:lnTo>
                    <a:pt x="1032" y="44"/>
                  </a:lnTo>
                  <a:lnTo>
                    <a:pt x="1038" y="44"/>
                  </a:lnTo>
                  <a:lnTo>
                    <a:pt x="1043" y="46"/>
                  </a:lnTo>
                  <a:lnTo>
                    <a:pt x="1047" y="46"/>
                  </a:lnTo>
                  <a:lnTo>
                    <a:pt x="1050" y="44"/>
                  </a:lnTo>
                  <a:lnTo>
                    <a:pt x="1047" y="39"/>
                  </a:lnTo>
                  <a:lnTo>
                    <a:pt x="1042" y="36"/>
                  </a:lnTo>
                  <a:lnTo>
                    <a:pt x="1043" y="32"/>
                  </a:lnTo>
                  <a:lnTo>
                    <a:pt x="1043" y="29"/>
                  </a:lnTo>
                  <a:lnTo>
                    <a:pt x="1060" y="32"/>
                  </a:lnTo>
                  <a:lnTo>
                    <a:pt x="1074" y="37"/>
                  </a:lnTo>
                  <a:lnTo>
                    <a:pt x="1092" y="27"/>
                  </a:lnTo>
                  <a:lnTo>
                    <a:pt x="1114" y="20"/>
                  </a:lnTo>
                  <a:lnTo>
                    <a:pt x="1095" y="22"/>
                  </a:lnTo>
                  <a:lnTo>
                    <a:pt x="1077" y="22"/>
                  </a:lnTo>
                  <a:lnTo>
                    <a:pt x="1058" y="20"/>
                  </a:lnTo>
                  <a:lnTo>
                    <a:pt x="1042" y="15"/>
                  </a:lnTo>
                  <a:lnTo>
                    <a:pt x="1043" y="14"/>
                  </a:lnTo>
                  <a:lnTo>
                    <a:pt x="1043" y="12"/>
                  </a:lnTo>
                  <a:lnTo>
                    <a:pt x="1070" y="10"/>
                  </a:lnTo>
                  <a:lnTo>
                    <a:pt x="1099" y="12"/>
                  </a:lnTo>
                  <a:lnTo>
                    <a:pt x="1112" y="12"/>
                  </a:lnTo>
                  <a:lnTo>
                    <a:pt x="1125" y="10"/>
                  </a:lnTo>
                  <a:lnTo>
                    <a:pt x="1137" y="9"/>
                  </a:lnTo>
                  <a:lnTo>
                    <a:pt x="1147" y="4"/>
                  </a:lnTo>
                  <a:close/>
                  <a:moveTo>
                    <a:pt x="2361" y="31"/>
                  </a:moveTo>
                  <a:lnTo>
                    <a:pt x="2361" y="25"/>
                  </a:lnTo>
                  <a:lnTo>
                    <a:pt x="2361" y="19"/>
                  </a:lnTo>
                  <a:lnTo>
                    <a:pt x="2378" y="19"/>
                  </a:lnTo>
                  <a:lnTo>
                    <a:pt x="2396" y="20"/>
                  </a:lnTo>
                  <a:lnTo>
                    <a:pt x="2411" y="29"/>
                  </a:lnTo>
                  <a:lnTo>
                    <a:pt x="2430" y="37"/>
                  </a:lnTo>
                  <a:lnTo>
                    <a:pt x="2430" y="41"/>
                  </a:lnTo>
                  <a:lnTo>
                    <a:pt x="2430" y="44"/>
                  </a:lnTo>
                  <a:lnTo>
                    <a:pt x="2426" y="44"/>
                  </a:lnTo>
                  <a:lnTo>
                    <a:pt x="2421" y="44"/>
                  </a:lnTo>
                  <a:lnTo>
                    <a:pt x="2408" y="41"/>
                  </a:lnTo>
                  <a:lnTo>
                    <a:pt x="2391" y="36"/>
                  </a:lnTo>
                  <a:lnTo>
                    <a:pt x="2374" y="32"/>
                  </a:lnTo>
                  <a:lnTo>
                    <a:pt x="2361" y="31"/>
                  </a:lnTo>
                  <a:close/>
                  <a:moveTo>
                    <a:pt x="988" y="20"/>
                  </a:moveTo>
                  <a:lnTo>
                    <a:pt x="995" y="20"/>
                  </a:lnTo>
                  <a:lnTo>
                    <a:pt x="1002" y="20"/>
                  </a:lnTo>
                  <a:lnTo>
                    <a:pt x="1008" y="24"/>
                  </a:lnTo>
                  <a:lnTo>
                    <a:pt x="1013" y="25"/>
                  </a:lnTo>
                  <a:lnTo>
                    <a:pt x="1018" y="29"/>
                  </a:lnTo>
                  <a:lnTo>
                    <a:pt x="1023" y="32"/>
                  </a:lnTo>
                  <a:lnTo>
                    <a:pt x="1027" y="37"/>
                  </a:lnTo>
                  <a:lnTo>
                    <a:pt x="1028" y="42"/>
                  </a:lnTo>
                  <a:lnTo>
                    <a:pt x="1027" y="42"/>
                  </a:lnTo>
                  <a:lnTo>
                    <a:pt x="1025" y="42"/>
                  </a:lnTo>
                  <a:lnTo>
                    <a:pt x="1013" y="46"/>
                  </a:lnTo>
                  <a:lnTo>
                    <a:pt x="1000" y="49"/>
                  </a:lnTo>
                  <a:lnTo>
                    <a:pt x="986" y="51"/>
                  </a:lnTo>
                  <a:lnTo>
                    <a:pt x="980" y="51"/>
                  </a:lnTo>
                  <a:lnTo>
                    <a:pt x="971" y="47"/>
                  </a:lnTo>
                  <a:lnTo>
                    <a:pt x="965" y="44"/>
                  </a:lnTo>
                  <a:lnTo>
                    <a:pt x="960" y="39"/>
                  </a:lnTo>
                  <a:lnTo>
                    <a:pt x="955" y="32"/>
                  </a:lnTo>
                  <a:lnTo>
                    <a:pt x="963" y="32"/>
                  </a:lnTo>
                  <a:lnTo>
                    <a:pt x="973" y="29"/>
                  </a:lnTo>
                  <a:lnTo>
                    <a:pt x="981" y="25"/>
                  </a:lnTo>
                  <a:lnTo>
                    <a:pt x="988" y="20"/>
                  </a:lnTo>
                  <a:close/>
                  <a:moveTo>
                    <a:pt x="1822" y="29"/>
                  </a:moveTo>
                  <a:lnTo>
                    <a:pt x="1824" y="29"/>
                  </a:lnTo>
                  <a:lnTo>
                    <a:pt x="1825" y="29"/>
                  </a:lnTo>
                  <a:lnTo>
                    <a:pt x="1824" y="29"/>
                  </a:lnTo>
                  <a:lnTo>
                    <a:pt x="1822" y="29"/>
                  </a:lnTo>
                  <a:close/>
                  <a:moveTo>
                    <a:pt x="1830" y="29"/>
                  </a:moveTo>
                  <a:lnTo>
                    <a:pt x="1844" y="31"/>
                  </a:lnTo>
                  <a:lnTo>
                    <a:pt x="1855" y="31"/>
                  </a:lnTo>
                  <a:lnTo>
                    <a:pt x="1869" y="31"/>
                  </a:lnTo>
                  <a:lnTo>
                    <a:pt x="1882" y="31"/>
                  </a:lnTo>
                  <a:lnTo>
                    <a:pt x="1882" y="32"/>
                  </a:lnTo>
                  <a:lnTo>
                    <a:pt x="1882" y="32"/>
                  </a:lnTo>
                  <a:lnTo>
                    <a:pt x="1882" y="34"/>
                  </a:lnTo>
                  <a:lnTo>
                    <a:pt x="1882" y="36"/>
                  </a:lnTo>
                  <a:lnTo>
                    <a:pt x="1872" y="39"/>
                  </a:lnTo>
                  <a:lnTo>
                    <a:pt x="1862" y="41"/>
                  </a:lnTo>
                  <a:lnTo>
                    <a:pt x="1852" y="42"/>
                  </a:lnTo>
                  <a:lnTo>
                    <a:pt x="1840" y="41"/>
                  </a:lnTo>
                  <a:lnTo>
                    <a:pt x="1835" y="36"/>
                  </a:lnTo>
                  <a:lnTo>
                    <a:pt x="1830" y="29"/>
                  </a:lnTo>
                  <a:close/>
                  <a:moveTo>
                    <a:pt x="896" y="36"/>
                  </a:moveTo>
                  <a:lnTo>
                    <a:pt x="904" y="37"/>
                  </a:lnTo>
                  <a:lnTo>
                    <a:pt x="913" y="41"/>
                  </a:lnTo>
                  <a:lnTo>
                    <a:pt x="913" y="41"/>
                  </a:lnTo>
                  <a:lnTo>
                    <a:pt x="913" y="42"/>
                  </a:lnTo>
                  <a:lnTo>
                    <a:pt x="913" y="46"/>
                  </a:lnTo>
                  <a:lnTo>
                    <a:pt x="911" y="49"/>
                  </a:lnTo>
                  <a:lnTo>
                    <a:pt x="908" y="51"/>
                  </a:lnTo>
                  <a:lnTo>
                    <a:pt x="904" y="51"/>
                  </a:lnTo>
                  <a:lnTo>
                    <a:pt x="889" y="49"/>
                  </a:lnTo>
                  <a:lnTo>
                    <a:pt x="876" y="46"/>
                  </a:lnTo>
                  <a:lnTo>
                    <a:pt x="884" y="39"/>
                  </a:lnTo>
                  <a:lnTo>
                    <a:pt x="896" y="36"/>
                  </a:lnTo>
                  <a:close/>
                  <a:moveTo>
                    <a:pt x="1762" y="36"/>
                  </a:moveTo>
                  <a:lnTo>
                    <a:pt x="1775" y="37"/>
                  </a:lnTo>
                  <a:lnTo>
                    <a:pt x="1795" y="37"/>
                  </a:lnTo>
                  <a:lnTo>
                    <a:pt x="1812" y="37"/>
                  </a:lnTo>
                  <a:lnTo>
                    <a:pt x="1824" y="41"/>
                  </a:lnTo>
                  <a:lnTo>
                    <a:pt x="1827" y="42"/>
                  </a:lnTo>
                  <a:lnTo>
                    <a:pt x="1829" y="44"/>
                  </a:lnTo>
                  <a:lnTo>
                    <a:pt x="1829" y="46"/>
                  </a:lnTo>
                  <a:lnTo>
                    <a:pt x="1829" y="47"/>
                  </a:lnTo>
                  <a:lnTo>
                    <a:pt x="1817" y="57"/>
                  </a:lnTo>
                  <a:lnTo>
                    <a:pt x="1805" y="69"/>
                  </a:lnTo>
                  <a:lnTo>
                    <a:pt x="1800" y="67"/>
                  </a:lnTo>
                  <a:lnTo>
                    <a:pt x="1795" y="67"/>
                  </a:lnTo>
                  <a:lnTo>
                    <a:pt x="1788" y="62"/>
                  </a:lnTo>
                  <a:lnTo>
                    <a:pt x="1777" y="54"/>
                  </a:lnTo>
                  <a:lnTo>
                    <a:pt x="1767" y="44"/>
                  </a:lnTo>
                  <a:lnTo>
                    <a:pt x="1762" y="36"/>
                  </a:lnTo>
                  <a:close/>
                  <a:moveTo>
                    <a:pt x="933" y="39"/>
                  </a:moveTo>
                  <a:lnTo>
                    <a:pt x="935" y="39"/>
                  </a:lnTo>
                  <a:lnTo>
                    <a:pt x="936" y="39"/>
                  </a:lnTo>
                  <a:lnTo>
                    <a:pt x="943" y="46"/>
                  </a:lnTo>
                  <a:lnTo>
                    <a:pt x="948" y="52"/>
                  </a:lnTo>
                  <a:lnTo>
                    <a:pt x="946" y="54"/>
                  </a:lnTo>
                  <a:lnTo>
                    <a:pt x="946" y="56"/>
                  </a:lnTo>
                  <a:lnTo>
                    <a:pt x="938" y="56"/>
                  </a:lnTo>
                  <a:lnTo>
                    <a:pt x="933" y="54"/>
                  </a:lnTo>
                  <a:lnTo>
                    <a:pt x="928" y="51"/>
                  </a:lnTo>
                  <a:lnTo>
                    <a:pt x="926" y="44"/>
                  </a:lnTo>
                  <a:lnTo>
                    <a:pt x="930" y="41"/>
                  </a:lnTo>
                  <a:lnTo>
                    <a:pt x="933" y="39"/>
                  </a:lnTo>
                  <a:close/>
                  <a:moveTo>
                    <a:pt x="817" y="42"/>
                  </a:moveTo>
                  <a:lnTo>
                    <a:pt x="827" y="42"/>
                  </a:lnTo>
                  <a:lnTo>
                    <a:pt x="836" y="44"/>
                  </a:lnTo>
                  <a:lnTo>
                    <a:pt x="836" y="44"/>
                  </a:lnTo>
                  <a:lnTo>
                    <a:pt x="836" y="46"/>
                  </a:lnTo>
                  <a:lnTo>
                    <a:pt x="836" y="46"/>
                  </a:lnTo>
                  <a:lnTo>
                    <a:pt x="836" y="47"/>
                  </a:lnTo>
                  <a:lnTo>
                    <a:pt x="827" y="52"/>
                  </a:lnTo>
                  <a:lnTo>
                    <a:pt x="817" y="57"/>
                  </a:lnTo>
                  <a:lnTo>
                    <a:pt x="812" y="59"/>
                  </a:lnTo>
                  <a:lnTo>
                    <a:pt x="807" y="61"/>
                  </a:lnTo>
                  <a:lnTo>
                    <a:pt x="802" y="59"/>
                  </a:lnTo>
                  <a:lnTo>
                    <a:pt x="797" y="54"/>
                  </a:lnTo>
                  <a:lnTo>
                    <a:pt x="807" y="49"/>
                  </a:lnTo>
                  <a:lnTo>
                    <a:pt x="817" y="42"/>
                  </a:lnTo>
                  <a:close/>
                  <a:moveTo>
                    <a:pt x="2475" y="51"/>
                  </a:moveTo>
                  <a:lnTo>
                    <a:pt x="2463" y="52"/>
                  </a:lnTo>
                  <a:lnTo>
                    <a:pt x="2453" y="51"/>
                  </a:lnTo>
                  <a:lnTo>
                    <a:pt x="2446" y="49"/>
                  </a:lnTo>
                  <a:lnTo>
                    <a:pt x="2440" y="44"/>
                  </a:lnTo>
                  <a:lnTo>
                    <a:pt x="2440" y="42"/>
                  </a:lnTo>
                  <a:lnTo>
                    <a:pt x="2440" y="42"/>
                  </a:lnTo>
                  <a:lnTo>
                    <a:pt x="2458" y="42"/>
                  </a:lnTo>
                  <a:lnTo>
                    <a:pt x="2475" y="44"/>
                  </a:lnTo>
                  <a:lnTo>
                    <a:pt x="2475" y="47"/>
                  </a:lnTo>
                  <a:lnTo>
                    <a:pt x="2475" y="51"/>
                  </a:lnTo>
                  <a:close/>
                  <a:moveTo>
                    <a:pt x="765" y="51"/>
                  </a:moveTo>
                  <a:lnTo>
                    <a:pt x="772" y="52"/>
                  </a:lnTo>
                  <a:lnTo>
                    <a:pt x="777" y="54"/>
                  </a:lnTo>
                  <a:lnTo>
                    <a:pt x="779" y="62"/>
                  </a:lnTo>
                  <a:lnTo>
                    <a:pt x="781" y="72"/>
                  </a:lnTo>
                  <a:lnTo>
                    <a:pt x="782" y="72"/>
                  </a:lnTo>
                  <a:lnTo>
                    <a:pt x="782" y="74"/>
                  </a:lnTo>
                  <a:lnTo>
                    <a:pt x="797" y="69"/>
                  </a:lnTo>
                  <a:lnTo>
                    <a:pt x="807" y="66"/>
                  </a:lnTo>
                  <a:lnTo>
                    <a:pt x="816" y="66"/>
                  </a:lnTo>
                  <a:lnTo>
                    <a:pt x="822" y="69"/>
                  </a:lnTo>
                  <a:lnTo>
                    <a:pt x="829" y="72"/>
                  </a:lnTo>
                  <a:lnTo>
                    <a:pt x="836" y="76"/>
                  </a:lnTo>
                  <a:lnTo>
                    <a:pt x="836" y="77"/>
                  </a:lnTo>
                  <a:lnTo>
                    <a:pt x="834" y="81"/>
                  </a:lnTo>
                  <a:lnTo>
                    <a:pt x="817" y="81"/>
                  </a:lnTo>
                  <a:lnTo>
                    <a:pt x="799" y="82"/>
                  </a:lnTo>
                  <a:lnTo>
                    <a:pt x="797" y="79"/>
                  </a:lnTo>
                  <a:lnTo>
                    <a:pt x="797" y="77"/>
                  </a:lnTo>
                  <a:lnTo>
                    <a:pt x="797" y="77"/>
                  </a:lnTo>
                  <a:lnTo>
                    <a:pt x="794" y="76"/>
                  </a:lnTo>
                  <a:lnTo>
                    <a:pt x="787" y="81"/>
                  </a:lnTo>
                  <a:lnTo>
                    <a:pt x="779" y="81"/>
                  </a:lnTo>
                  <a:lnTo>
                    <a:pt x="772" y="81"/>
                  </a:lnTo>
                  <a:lnTo>
                    <a:pt x="765" y="77"/>
                  </a:lnTo>
                  <a:lnTo>
                    <a:pt x="759" y="74"/>
                  </a:lnTo>
                  <a:lnTo>
                    <a:pt x="754" y="72"/>
                  </a:lnTo>
                  <a:lnTo>
                    <a:pt x="747" y="71"/>
                  </a:lnTo>
                  <a:lnTo>
                    <a:pt x="742" y="71"/>
                  </a:lnTo>
                  <a:lnTo>
                    <a:pt x="740" y="74"/>
                  </a:lnTo>
                  <a:lnTo>
                    <a:pt x="739" y="76"/>
                  </a:lnTo>
                  <a:lnTo>
                    <a:pt x="737" y="77"/>
                  </a:lnTo>
                  <a:lnTo>
                    <a:pt x="732" y="77"/>
                  </a:lnTo>
                  <a:lnTo>
                    <a:pt x="714" y="74"/>
                  </a:lnTo>
                  <a:lnTo>
                    <a:pt x="697" y="67"/>
                  </a:lnTo>
                  <a:lnTo>
                    <a:pt x="709" y="66"/>
                  </a:lnTo>
                  <a:lnTo>
                    <a:pt x="730" y="62"/>
                  </a:lnTo>
                  <a:lnTo>
                    <a:pt x="752" y="57"/>
                  </a:lnTo>
                  <a:lnTo>
                    <a:pt x="765" y="51"/>
                  </a:lnTo>
                  <a:close/>
                  <a:moveTo>
                    <a:pt x="2788" y="128"/>
                  </a:moveTo>
                  <a:lnTo>
                    <a:pt x="2788" y="124"/>
                  </a:lnTo>
                  <a:lnTo>
                    <a:pt x="2788" y="121"/>
                  </a:lnTo>
                  <a:lnTo>
                    <a:pt x="2805" y="123"/>
                  </a:lnTo>
                  <a:lnTo>
                    <a:pt x="2821" y="124"/>
                  </a:lnTo>
                  <a:lnTo>
                    <a:pt x="2838" y="126"/>
                  </a:lnTo>
                  <a:lnTo>
                    <a:pt x="2853" y="126"/>
                  </a:lnTo>
                  <a:lnTo>
                    <a:pt x="2855" y="126"/>
                  </a:lnTo>
                  <a:lnTo>
                    <a:pt x="2855" y="124"/>
                  </a:lnTo>
                  <a:lnTo>
                    <a:pt x="2851" y="121"/>
                  </a:lnTo>
                  <a:lnTo>
                    <a:pt x="2848" y="118"/>
                  </a:lnTo>
                  <a:lnTo>
                    <a:pt x="2845" y="114"/>
                  </a:lnTo>
                  <a:lnTo>
                    <a:pt x="2843" y="109"/>
                  </a:lnTo>
                  <a:lnTo>
                    <a:pt x="2858" y="109"/>
                  </a:lnTo>
                  <a:lnTo>
                    <a:pt x="2873" y="109"/>
                  </a:lnTo>
                  <a:lnTo>
                    <a:pt x="2878" y="111"/>
                  </a:lnTo>
                  <a:lnTo>
                    <a:pt x="2885" y="113"/>
                  </a:lnTo>
                  <a:lnTo>
                    <a:pt x="2888" y="116"/>
                  </a:lnTo>
                  <a:lnTo>
                    <a:pt x="2893" y="121"/>
                  </a:lnTo>
                  <a:lnTo>
                    <a:pt x="2902" y="116"/>
                  </a:lnTo>
                  <a:lnTo>
                    <a:pt x="2908" y="114"/>
                  </a:lnTo>
                  <a:lnTo>
                    <a:pt x="2915" y="114"/>
                  </a:lnTo>
                  <a:lnTo>
                    <a:pt x="2920" y="116"/>
                  </a:lnTo>
                  <a:lnTo>
                    <a:pt x="2932" y="121"/>
                  </a:lnTo>
                  <a:lnTo>
                    <a:pt x="2945" y="126"/>
                  </a:lnTo>
                  <a:lnTo>
                    <a:pt x="2962" y="128"/>
                  </a:lnTo>
                  <a:lnTo>
                    <a:pt x="2980" y="128"/>
                  </a:lnTo>
                  <a:lnTo>
                    <a:pt x="2997" y="128"/>
                  </a:lnTo>
                  <a:lnTo>
                    <a:pt x="3016" y="128"/>
                  </a:lnTo>
                  <a:lnTo>
                    <a:pt x="3037" y="136"/>
                  </a:lnTo>
                  <a:lnTo>
                    <a:pt x="3059" y="143"/>
                  </a:lnTo>
                  <a:lnTo>
                    <a:pt x="3077" y="143"/>
                  </a:lnTo>
                  <a:lnTo>
                    <a:pt x="3094" y="143"/>
                  </a:lnTo>
                  <a:lnTo>
                    <a:pt x="3111" y="144"/>
                  </a:lnTo>
                  <a:lnTo>
                    <a:pt x="3128" y="144"/>
                  </a:lnTo>
                  <a:lnTo>
                    <a:pt x="3141" y="149"/>
                  </a:lnTo>
                  <a:lnTo>
                    <a:pt x="3158" y="153"/>
                  </a:lnTo>
                  <a:lnTo>
                    <a:pt x="3158" y="153"/>
                  </a:lnTo>
                  <a:lnTo>
                    <a:pt x="3158" y="151"/>
                  </a:lnTo>
                  <a:lnTo>
                    <a:pt x="3156" y="149"/>
                  </a:lnTo>
                  <a:lnTo>
                    <a:pt x="3153" y="146"/>
                  </a:lnTo>
                  <a:lnTo>
                    <a:pt x="3146" y="143"/>
                  </a:lnTo>
                  <a:lnTo>
                    <a:pt x="3139" y="141"/>
                  </a:lnTo>
                  <a:lnTo>
                    <a:pt x="3139" y="139"/>
                  </a:lnTo>
                  <a:lnTo>
                    <a:pt x="3139" y="138"/>
                  </a:lnTo>
                  <a:lnTo>
                    <a:pt x="3141" y="136"/>
                  </a:lnTo>
                  <a:lnTo>
                    <a:pt x="3141" y="134"/>
                  </a:lnTo>
                  <a:lnTo>
                    <a:pt x="3165" y="136"/>
                  </a:lnTo>
                  <a:lnTo>
                    <a:pt x="3188" y="139"/>
                  </a:lnTo>
                  <a:lnTo>
                    <a:pt x="3211" y="144"/>
                  </a:lnTo>
                  <a:lnTo>
                    <a:pt x="3233" y="149"/>
                  </a:lnTo>
                  <a:lnTo>
                    <a:pt x="3277" y="164"/>
                  </a:lnTo>
                  <a:lnTo>
                    <a:pt x="3315" y="176"/>
                  </a:lnTo>
                  <a:lnTo>
                    <a:pt x="3340" y="180"/>
                  </a:lnTo>
                  <a:lnTo>
                    <a:pt x="3360" y="183"/>
                  </a:lnTo>
                  <a:lnTo>
                    <a:pt x="3367" y="193"/>
                  </a:lnTo>
                  <a:lnTo>
                    <a:pt x="3374" y="203"/>
                  </a:lnTo>
                  <a:lnTo>
                    <a:pt x="3354" y="201"/>
                  </a:lnTo>
                  <a:lnTo>
                    <a:pt x="3327" y="195"/>
                  </a:lnTo>
                  <a:lnTo>
                    <a:pt x="3315" y="191"/>
                  </a:lnTo>
                  <a:lnTo>
                    <a:pt x="3303" y="190"/>
                  </a:lnTo>
                  <a:lnTo>
                    <a:pt x="3295" y="188"/>
                  </a:lnTo>
                  <a:lnTo>
                    <a:pt x="3290" y="190"/>
                  </a:lnTo>
                  <a:lnTo>
                    <a:pt x="3292" y="193"/>
                  </a:lnTo>
                  <a:lnTo>
                    <a:pt x="3295" y="198"/>
                  </a:lnTo>
                  <a:lnTo>
                    <a:pt x="3287" y="198"/>
                  </a:lnTo>
                  <a:lnTo>
                    <a:pt x="3278" y="200"/>
                  </a:lnTo>
                  <a:lnTo>
                    <a:pt x="3278" y="200"/>
                  </a:lnTo>
                  <a:lnTo>
                    <a:pt x="3278" y="201"/>
                  </a:lnTo>
                  <a:lnTo>
                    <a:pt x="3287" y="201"/>
                  </a:lnTo>
                  <a:lnTo>
                    <a:pt x="3293" y="203"/>
                  </a:lnTo>
                  <a:lnTo>
                    <a:pt x="3300" y="205"/>
                  </a:lnTo>
                  <a:lnTo>
                    <a:pt x="3307" y="208"/>
                  </a:lnTo>
                  <a:lnTo>
                    <a:pt x="3320" y="215"/>
                  </a:lnTo>
                  <a:lnTo>
                    <a:pt x="3337" y="221"/>
                  </a:lnTo>
                  <a:lnTo>
                    <a:pt x="3337" y="225"/>
                  </a:lnTo>
                  <a:lnTo>
                    <a:pt x="3337" y="228"/>
                  </a:lnTo>
                  <a:lnTo>
                    <a:pt x="3335" y="230"/>
                  </a:lnTo>
                  <a:lnTo>
                    <a:pt x="3334" y="231"/>
                  </a:lnTo>
                  <a:lnTo>
                    <a:pt x="3319" y="231"/>
                  </a:lnTo>
                  <a:lnTo>
                    <a:pt x="3303" y="233"/>
                  </a:lnTo>
                  <a:lnTo>
                    <a:pt x="3298" y="236"/>
                  </a:lnTo>
                  <a:lnTo>
                    <a:pt x="3293" y="240"/>
                  </a:lnTo>
                  <a:lnTo>
                    <a:pt x="3290" y="246"/>
                  </a:lnTo>
                  <a:lnTo>
                    <a:pt x="3288" y="255"/>
                  </a:lnTo>
                  <a:lnTo>
                    <a:pt x="3280" y="257"/>
                  </a:lnTo>
                  <a:lnTo>
                    <a:pt x="3273" y="257"/>
                  </a:lnTo>
                  <a:lnTo>
                    <a:pt x="3272" y="252"/>
                  </a:lnTo>
                  <a:lnTo>
                    <a:pt x="3268" y="250"/>
                  </a:lnTo>
                  <a:lnTo>
                    <a:pt x="3258" y="252"/>
                  </a:lnTo>
                  <a:lnTo>
                    <a:pt x="3247" y="255"/>
                  </a:lnTo>
                  <a:lnTo>
                    <a:pt x="3237" y="260"/>
                  </a:lnTo>
                  <a:lnTo>
                    <a:pt x="3228" y="265"/>
                  </a:lnTo>
                  <a:lnTo>
                    <a:pt x="3232" y="272"/>
                  </a:lnTo>
                  <a:lnTo>
                    <a:pt x="3235" y="277"/>
                  </a:lnTo>
                  <a:lnTo>
                    <a:pt x="3237" y="280"/>
                  </a:lnTo>
                  <a:lnTo>
                    <a:pt x="3240" y="283"/>
                  </a:lnTo>
                  <a:lnTo>
                    <a:pt x="3248" y="287"/>
                  </a:lnTo>
                  <a:lnTo>
                    <a:pt x="3260" y="292"/>
                  </a:lnTo>
                  <a:lnTo>
                    <a:pt x="3262" y="300"/>
                  </a:lnTo>
                  <a:lnTo>
                    <a:pt x="3263" y="308"/>
                  </a:lnTo>
                  <a:lnTo>
                    <a:pt x="3268" y="310"/>
                  </a:lnTo>
                  <a:lnTo>
                    <a:pt x="3272" y="312"/>
                  </a:lnTo>
                  <a:lnTo>
                    <a:pt x="3275" y="327"/>
                  </a:lnTo>
                  <a:lnTo>
                    <a:pt x="3275" y="342"/>
                  </a:lnTo>
                  <a:lnTo>
                    <a:pt x="3275" y="355"/>
                  </a:lnTo>
                  <a:lnTo>
                    <a:pt x="3277" y="369"/>
                  </a:lnTo>
                  <a:lnTo>
                    <a:pt x="3270" y="369"/>
                  </a:lnTo>
                  <a:lnTo>
                    <a:pt x="3265" y="369"/>
                  </a:lnTo>
                  <a:lnTo>
                    <a:pt x="3247" y="355"/>
                  </a:lnTo>
                  <a:lnTo>
                    <a:pt x="3226" y="339"/>
                  </a:lnTo>
                  <a:lnTo>
                    <a:pt x="3208" y="324"/>
                  </a:lnTo>
                  <a:lnTo>
                    <a:pt x="3193" y="305"/>
                  </a:lnTo>
                  <a:lnTo>
                    <a:pt x="3195" y="295"/>
                  </a:lnTo>
                  <a:lnTo>
                    <a:pt x="3196" y="285"/>
                  </a:lnTo>
                  <a:lnTo>
                    <a:pt x="3200" y="275"/>
                  </a:lnTo>
                  <a:lnTo>
                    <a:pt x="3205" y="265"/>
                  </a:lnTo>
                  <a:lnTo>
                    <a:pt x="3206" y="255"/>
                  </a:lnTo>
                  <a:lnTo>
                    <a:pt x="3208" y="246"/>
                  </a:lnTo>
                  <a:lnTo>
                    <a:pt x="3208" y="238"/>
                  </a:lnTo>
                  <a:lnTo>
                    <a:pt x="3205" y="228"/>
                  </a:lnTo>
                  <a:lnTo>
                    <a:pt x="3200" y="228"/>
                  </a:lnTo>
                  <a:lnTo>
                    <a:pt x="3193" y="228"/>
                  </a:lnTo>
                  <a:lnTo>
                    <a:pt x="3191" y="236"/>
                  </a:lnTo>
                  <a:lnTo>
                    <a:pt x="3191" y="243"/>
                  </a:lnTo>
                  <a:lnTo>
                    <a:pt x="3190" y="243"/>
                  </a:lnTo>
                  <a:lnTo>
                    <a:pt x="3186" y="245"/>
                  </a:lnTo>
                  <a:lnTo>
                    <a:pt x="3181" y="245"/>
                  </a:lnTo>
                  <a:lnTo>
                    <a:pt x="3176" y="246"/>
                  </a:lnTo>
                  <a:lnTo>
                    <a:pt x="3171" y="240"/>
                  </a:lnTo>
                  <a:lnTo>
                    <a:pt x="3166" y="235"/>
                  </a:lnTo>
                  <a:lnTo>
                    <a:pt x="3154" y="235"/>
                  </a:lnTo>
                  <a:lnTo>
                    <a:pt x="3146" y="238"/>
                  </a:lnTo>
                  <a:lnTo>
                    <a:pt x="3143" y="240"/>
                  </a:lnTo>
                  <a:lnTo>
                    <a:pt x="3139" y="243"/>
                  </a:lnTo>
                  <a:lnTo>
                    <a:pt x="3139" y="252"/>
                  </a:lnTo>
                  <a:lnTo>
                    <a:pt x="3139" y="258"/>
                  </a:lnTo>
                  <a:lnTo>
                    <a:pt x="3143" y="262"/>
                  </a:lnTo>
                  <a:lnTo>
                    <a:pt x="3148" y="263"/>
                  </a:lnTo>
                  <a:lnTo>
                    <a:pt x="3146" y="265"/>
                  </a:lnTo>
                  <a:lnTo>
                    <a:pt x="3146" y="267"/>
                  </a:lnTo>
                  <a:lnTo>
                    <a:pt x="3119" y="268"/>
                  </a:lnTo>
                  <a:lnTo>
                    <a:pt x="3089" y="267"/>
                  </a:lnTo>
                  <a:lnTo>
                    <a:pt x="3074" y="267"/>
                  </a:lnTo>
                  <a:lnTo>
                    <a:pt x="3059" y="268"/>
                  </a:lnTo>
                  <a:lnTo>
                    <a:pt x="3044" y="270"/>
                  </a:lnTo>
                  <a:lnTo>
                    <a:pt x="3031" y="273"/>
                  </a:lnTo>
                  <a:lnTo>
                    <a:pt x="3027" y="287"/>
                  </a:lnTo>
                  <a:lnTo>
                    <a:pt x="3022" y="300"/>
                  </a:lnTo>
                  <a:lnTo>
                    <a:pt x="3017" y="313"/>
                  </a:lnTo>
                  <a:lnTo>
                    <a:pt x="3011" y="327"/>
                  </a:lnTo>
                  <a:lnTo>
                    <a:pt x="3029" y="334"/>
                  </a:lnTo>
                  <a:lnTo>
                    <a:pt x="3044" y="339"/>
                  </a:lnTo>
                  <a:lnTo>
                    <a:pt x="3054" y="335"/>
                  </a:lnTo>
                  <a:lnTo>
                    <a:pt x="3069" y="332"/>
                  </a:lnTo>
                  <a:lnTo>
                    <a:pt x="3074" y="339"/>
                  </a:lnTo>
                  <a:lnTo>
                    <a:pt x="3081" y="345"/>
                  </a:lnTo>
                  <a:lnTo>
                    <a:pt x="3088" y="350"/>
                  </a:lnTo>
                  <a:lnTo>
                    <a:pt x="3096" y="354"/>
                  </a:lnTo>
                  <a:lnTo>
                    <a:pt x="3094" y="342"/>
                  </a:lnTo>
                  <a:lnTo>
                    <a:pt x="3093" y="332"/>
                  </a:lnTo>
                  <a:lnTo>
                    <a:pt x="3108" y="344"/>
                  </a:lnTo>
                  <a:lnTo>
                    <a:pt x="3129" y="365"/>
                  </a:lnTo>
                  <a:lnTo>
                    <a:pt x="3151" y="387"/>
                  </a:lnTo>
                  <a:lnTo>
                    <a:pt x="3165" y="402"/>
                  </a:lnTo>
                  <a:lnTo>
                    <a:pt x="3154" y="399"/>
                  </a:lnTo>
                  <a:lnTo>
                    <a:pt x="3146" y="397"/>
                  </a:lnTo>
                  <a:lnTo>
                    <a:pt x="3146" y="397"/>
                  </a:lnTo>
                  <a:lnTo>
                    <a:pt x="3146" y="399"/>
                  </a:lnTo>
                  <a:lnTo>
                    <a:pt x="3161" y="416"/>
                  </a:lnTo>
                  <a:lnTo>
                    <a:pt x="3175" y="434"/>
                  </a:lnTo>
                  <a:lnTo>
                    <a:pt x="3173" y="436"/>
                  </a:lnTo>
                  <a:lnTo>
                    <a:pt x="3173" y="436"/>
                  </a:lnTo>
                  <a:lnTo>
                    <a:pt x="3165" y="436"/>
                  </a:lnTo>
                  <a:lnTo>
                    <a:pt x="3156" y="434"/>
                  </a:lnTo>
                  <a:lnTo>
                    <a:pt x="3153" y="426"/>
                  </a:lnTo>
                  <a:lnTo>
                    <a:pt x="3148" y="416"/>
                  </a:lnTo>
                  <a:lnTo>
                    <a:pt x="3141" y="402"/>
                  </a:lnTo>
                  <a:lnTo>
                    <a:pt x="3133" y="390"/>
                  </a:lnTo>
                  <a:lnTo>
                    <a:pt x="3124" y="379"/>
                  </a:lnTo>
                  <a:lnTo>
                    <a:pt x="3116" y="369"/>
                  </a:lnTo>
                  <a:lnTo>
                    <a:pt x="3108" y="360"/>
                  </a:lnTo>
                  <a:lnTo>
                    <a:pt x="3101" y="355"/>
                  </a:lnTo>
                  <a:lnTo>
                    <a:pt x="3101" y="359"/>
                  </a:lnTo>
                  <a:lnTo>
                    <a:pt x="3101" y="360"/>
                  </a:lnTo>
                  <a:lnTo>
                    <a:pt x="3111" y="385"/>
                  </a:lnTo>
                  <a:lnTo>
                    <a:pt x="3116" y="406"/>
                  </a:lnTo>
                  <a:lnTo>
                    <a:pt x="3118" y="417"/>
                  </a:lnTo>
                  <a:lnTo>
                    <a:pt x="3118" y="427"/>
                  </a:lnTo>
                  <a:lnTo>
                    <a:pt x="3114" y="442"/>
                  </a:lnTo>
                  <a:lnTo>
                    <a:pt x="3109" y="457"/>
                  </a:lnTo>
                  <a:lnTo>
                    <a:pt x="3108" y="466"/>
                  </a:lnTo>
                  <a:lnTo>
                    <a:pt x="3108" y="471"/>
                  </a:lnTo>
                  <a:lnTo>
                    <a:pt x="3108" y="474"/>
                  </a:lnTo>
                  <a:lnTo>
                    <a:pt x="3103" y="479"/>
                  </a:lnTo>
                  <a:lnTo>
                    <a:pt x="3096" y="483"/>
                  </a:lnTo>
                  <a:lnTo>
                    <a:pt x="3089" y="483"/>
                  </a:lnTo>
                  <a:lnTo>
                    <a:pt x="3081" y="481"/>
                  </a:lnTo>
                  <a:lnTo>
                    <a:pt x="3071" y="481"/>
                  </a:lnTo>
                  <a:lnTo>
                    <a:pt x="3066" y="484"/>
                  </a:lnTo>
                  <a:lnTo>
                    <a:pt x="3062" y="489"/>
                  </a:lnTo>
                  <a:lnTo>
                    <a:pt x="3066" y="499"/>
                  </a:lnTo>
                  <a:lnTo>
                    <a:pt x="3071" y="508"/>
                  </a:lnTo>
                  <a:lnTo>
                    <a:pt x="3066" y="514"/>
                  </a:lnTo>
                  <a:lnTo>
                    <a:pt x="3057" y="519"/>
                  </a:lnTo>
                  <a:lnTo>
                    <a:pt x="3057" y="526"/>
                  </a:lnTo>
                  <a:lnTo>
                    <a:pt x="3057" y="531"/>
                  </a:lnTo>
                  <a:lnTo>
                    <a:pt x="3064" y="534"/>
                  </a:lnTo>
                  <a:lnTo>
                    <a:pt x="3071" y="538"/>
                  </a:lnTo>
                  <a:lnTo>
                    <a:pt x="3077" y="543"/>
                  </a:lnTo>
                  <a:lnTo>
                    <a:pt x="3083" y="550"/>
                  </a:lnTo>
                  <a:lnTo>
                    <a:pt x="3088" y="555"/>
                  </a:lnTo>
                  <a:lnTo>
                    <a:pt x="3093" y="561"/>
                  </a:lnTo>
                  <a:lnTo>
                    <a:pt x="3096" y="570"/>
                  </a:lnTo>
                  <a:lnTo>
                    <a:pt x="3098" y="576"/>
                  </a:lnTo>
                  <a:lnTo>
                    <a:pt x="3088" y="586"/>
                  </a:lnTo>
                  <a:lnTo>
                    <a:pt x="3077" y="596"/>
                  </a:lnTo>
                  <a:lnTo>
                    <a:pt x="3072" y="596"/>
                  </a:lnTo>
                  <a:lnTo>
                    <a:pt x="3067" y="593"/>
                  </a:lnTo>
                  <a:lnTo>
                    <a:pt x="3067" y="580"/>
                  </a:lnTo>
                  <a:lnTo>
                    <a:pt x="3066" y="568"/>
                  </a:lnTo>
                  <a:lnTo>
                    <a:pt x="3064" y="563"/>
                  </a:lnTo>
                  <a:lnTo>
                    <a:pt x="3062" y="560"/>
                  </a:lnTo>
                  <a:lnTo>
                    <a:pt x="3059" y="556"/>
                  </a:lnTo>
                  <a:lnTo>
                    <a:pt x="3056" y="553"/>
                  </a:lnTo>
                  <a:lnTo>
                    <a:pt x="3044" y="550"/>
                  </a:lnTo>
                  <a:lnTo>
                    <a:pt x="3032" y="546"/>
                  </a:lnTo>
                  <a:lnTo>
                    <a:pt x="3034" y="536"/>
                  </a:lnTo>
                  <a:lnTo>
                    <a:pt x="3034" y="531"/>
                  </a:lnTo>
                  <a:lnTo>
                    <a:pt x="3032" y="528"/>
                  </a:lnTo>
                  <a:lnTo>
                    <a:pt x="3027" y="523"/>
                  </a:lnTo>
                  <a:lnTo>
                    <a:pt x="3017" y="523"/>
                  </a:lnTo>
                  <a:lnTo>
                    <a:pt x="3007" y="526"/>
                  </a:lnTo>
                  <a:lnTo>
                    <a:pt x="2999" y="529"/>
                  </a:lnTo>
                  <a:lnTo>
                    <a:pt x="2990" y="533"/>
                  </a:lnTo>
                  <a:lnTo>
                    <a:pt x="2990" y="521"/>
                  </a:lnTo>
                  <a:lnTo>
                    <a:pt x="2987" y="511"/>
                  </a:lnTo>
                  <a:lnTo>
                    <a:pt x="2980" y="511"/>
                  </a:lnTo>
                  <a:lnTo>
                    <a:pt x="2974" y="509"/>
                  </a:lnTo>
                  <a:lnTo>
                    <a:pt x="2969" y="518"/>
                  </a:lnTo>
                  <a:lnTo>
                    <a:pt x="2965" y="523"/>
                  </a:lnTo>
                  <a:lnTo>
                    <a:pt x="2959" y="528"/>
                  </a:lnTo>
                  <a:lnTo>
                    <a:pt x="2952" y="531"/>
                  </a:lnTo>
                  <a:lnTo>
                    <a:pt x="2952" y="538"/>
                  </a:lnTo>
                  <a:lnTo>
                    <a:pt x="2952" y="545"/>
                  </a:lnTo>
                  <a:lnTo>
                    <a:pt x="2970" y="551"/>
                  </a:lnTo>
                  <a:lnTo>
                    <a:pt x="2985" y="556"/>
                  </a:lnTo>
                  <a:lnTo>
                    <a:pt x="2987" y="555"/>
                  </a:lnTo>
                  <a:lnTo>
                    <a:pt x="2990" y="551"/>
                  </a:lnTo>
                  <a:lnTo>
                    <a:pt x="2994" y="551"/>
                  </a:lnTo>
                  <a:lnTo>
                    <a:pt x="2999" y="551"/>
                  </a:lnTo>
                  <a:lnTo>
                    <a:pt x="3005" y="553"/>
                  </a:lnTo>
                  <a:lnTo>
                    <a:pt x="3012" y="556"/>
                  </a:lnTo>
                  <a:lnTo>
                    <a:pt x="3005" y="563"/>
                  </a:lnTo>
                  <a:lnTo>
                    <a:pt x="2999" y="568"/>
                  </a:lnTo>
                  <a:lnTo>
                    <a:pt x="2995" y="571"/>
                  </a:lnTo>
                  <a:lnTo>
                    <a:pt x="2994" y="575"/>
                  </a:lnTo>
                  <a:lnTo>
                    <a:pt x="2992" y="580"/>
                  </a:lnTo>
                  <a:lnTo>
                    <a:pt x="2990" y="585"/>
                  </a:lnTo>
                  <a:lnTo>
                    <a:pt x="2999" y="600"/>
                  </a:lnTo>
                  <a:lnTo>
                    <a:pt x="3009" y="610"/>
                  </a:lnTo>
                  <a:lnTo>
                    <a:pt x="3021" y="618"/>
                  </a:lnTo>
                  <a:lnTo>
                    <a:pt x="3031" y="630"/>
                  </a:lnTo>
                  <a:lnTo>
                    <a:pt x="3029" y="632"/>
                  </a:lnTo>
                  <a:lnTo>
                    <a:pt x="3027" y="632"/>
                  </a:lnTo>
                  <a:lnTo>
                    <a:pt x="3027" y="633"/>
                  </a:lnTo>
                  <a:lnTo>
                    <a:pt x="3027" y="635"/>
                  </a:lnTo>
                  <a:lnTo>
                    <a:pt x="3031" y="638"/>
                  </a:lnTo>
                  <a:lnTo>
                    <a:pt x="3036" y="640"/>
                  </a:lnTo>
                  <a:lnTo>
                    <a:pt x="3029" y="647"/>
                  </a:lnTo>
                  <a:lnTo>
                    <a:pt x="3024" y="653"/>
                  </a:lnTo>
                  <a:lnTo>
                    <a:pt x="3026" y="653"/>
                  </a:lnTo>
                  <a:lnTo>
                    <a:pt x="3027" y="653"/>
                  </a:lnTo>
                  <a:lnTo>
                    <a:pt x="3036" y="655"/>
                  </a:lnTo>
                  <a:lnTo>
                    <a:pt x="3042" y="658"/>
                  </a:lnTo>
                  <a:lnTo>
                    <a:pt x="3042" y="667"/>
                  </a:lnTo>
                  <a:lnTo>
                    <a:pt x="3041" y="673"/>
                  </a:lnTo>
                  <a:lnTo>
                    <a:pt x="3036" y="678"/>
                  </a:lnTo>
                  <a:lnTo>
                    <a:pt x="3032" y="683"/>
                  </a:lnTo>
                  <a:lnTo>
                    <a:pt x="3024" y="707"/>
                  </a:lnTo>
                  <a:lnTo>
                    <a:pt x="3016" y="729"/>
                  </a:lnTo>
                  <a:lnTo>
                    <a:pt x="3011" y="737"/>
                  </a:lnTo>
                  <a:lnTo>
                    <a:pt x="3004" y="745"/>
                  </a:lnTo>
                  <a:lnTo>
                    <a:pt x="2995" y="752"/>
                  </a:lnTo>
                  <a:lnTo>
                    <a:pt x="2984" y="757"/>
                  </a:lnTo>
                  <a:lnTo>
                    <a:pt x="2970" y="755"/>
                  </a:lnTo>
                  <a:lnTo>
                    <a:pt x="2960" y="755"/>
                  </a:lnTo>
                  <a:lnTo>
                    <a:pt x="2960" y="759"/>
                  </a:lnTo>
                  <a:lnTo>
                    <a:pt x="2960" y="762"/>
                  </a:lnTo>
                  <a:lnTo>
                    <a:pt x="2950" y="767"/>
                  </a:lnTo>
                  <a:lnTo>
                    <a:pt x="2942" y="771"/>
                  </a:lnTo>
                  <a:lnTo>
                    <a:pt x="2935" y="777"/>
                  </a:lnTo>
                  <a:lnTo>
                    <a:pt x="2928" y="784"/>
                  </a:lnTo>
                  <a:lnTo>
                    <a:pt x="2925" y="779"/>
                  </a:lnTo>
                  <a:lnTo>
                    <a:pt x="2922" y="772"/>
                  </a:lnTo>
                  <a:lnTo>
                    <a:pt x="2920" y="771"/>
                  </a:lnTo>
                  <a:lnTo>
                    <a:pt x="2915" y="769"/>
                  </a:lnTo>
                  <a:lnTo>
                    <a:pt x="2910" y="767"/>
                  </a:lnTo>
                  <a:lnTo>
                    <a:pt x="2903" y="766"/>
                  </a:lnTo>
                  <a:lnTo>
                    <a:pt x="2893" y="774"/>
                  </a:lnTo>
                  <a:lnTo>
                    <a:pt x="2887" y="786"/>
                  </a:lnTo>
                  <a:lnTo>
                    <a:pt x="2883" y="791"/>
                  </a:lnTo>
                  <a:lnTo>
                    <a:pt x="2882" y="797"/>
                  </a:lnTo>
                  <a:lnTo>
                    <a:pt x="2880" y="806"/>
                  </a:lnTo>
                  <a:lnTo>
                    <a:pt x="2880" y="816"/>
                  </a:lnTo>
                  <a:lnTo>
                    <a:pt x="2893" y="827"/>
                  </a:lnTo>
                  <a:lnTo>
                    <a:pt x="2908" y="839"/>
                  </a:lnTo>
                  <a:lnTo>
                    <a:pt x="2920" y="853"/>
                  </a:lnTo>
                  <a:lnTo>
                    <a:pt x="2930" y="866"/>
                  </a:lnTo>
                  <a:lnTo>
                    <a:pt x="2934" y="886"/>
                  </a:lnTo>
                  <a:lnTo>
                    <a:pt x="2935" y="906"/>
                  </a:lnTo>
                  <a:lnTo>
                    <a:pt x="2917" y="925"/>
                  </a:lnTo>
                  <a:lnTo>
                    <a:pt x="2897" y="945"/>
                  </a:lnTo>
                  <a:lnTo>
                    <a:pt x="2888" y="945"/>
                  </a:lnTo>
                  <a:lnTo>
                    <a:pt x="2883" y="941"/>
                  </a:lnTo>
                  <a:lnTo>
                    <a:pt x="2885" y="935"/>
                  </a:lnTo>
                  <a:lnTo>
                    <a:pt x="2888" y="930"/>
                  </a:lnTo>
                  <a:lnTo>
                    <a:pt x="2887" y="928"/>
                  </a:lnTo>
                  <a:lnTo>
                    <a:pt x="2885" y="928"/>
                  </a:lnTo>
                  <a:lnTo>
                    <a:pt x="2875" y="921"/>
                  </a:lnTo>
                  <a:lnTo>
                    <a:pt x="2862" y="916"/>
                  </a:lnTo>
                  <a:lnTo>
                    <a:pt x="2860" y="908"/>
                  </a:lnTo>
                  <a:lnTo>
                    <a:pt x="2856" y="898"/>
                  </a:lnTo>
                  <a:lnTo>
                    <a:pt x="2843" y="888"/>
                  </a:lnTo>
                  <a:lnTo>
                    <a:pt x="2828" y="879"/>
                  </a:lnTo>
                  <a:lnTo>
                    <a:pt x="2826" y="879"/>
                  </a:lnTo>
                  <a:lnTo>
                    <a:pt x="2825" y="881"/>
                  </a:lnTo>
                  <a:lnTo>
                    <a:pt x="2823" y="884"/>
                  </a:lnTo>
                  <a:lnTo>
                    <a:pt x="2821" y="886"/>
                  </a:lnTo>
                  <a:lnTo>
                    <a:pt x="2820" y="911"/>
                  </a:lnTo>
                  <a:lnTo>
                    <a:pt x="2818" y="936"/>
                  </a:lnTo>
                  <a:lnTo>
                    <a:pt x="2823" y="940"/>
                  </a:lnTo>
                  <a:lnTo>
                    <a:pt x="2828" y="943"/>
                  </a:lnTo>
                  <a:lnTo>
                    <a:pt x="2830" y="953"/>
                  </a:lnTo>
                  <a:lnTo>
                    <a:pt x="2831" y="963"/>
                  </a:lnTo>
                  <a:lnTo>
                    <a:pt x="2836" y="963"/>
                  </a:lnTo>
                  <a:lnTo>
                    <a:pt x="2841" y="963"/>
                  </a:lnTo>
                  <a:lnTo>
                    <a:pt x="2848" y="968"/>
                  </a:lnTo>
                  <a:lnTo>
                    <a:pt x="2855" y="975"/>
                  </a:lnTo>
                  <a:lnTo>
                    <a:pt x="2860" y="980"/>
                  </a:lnTo>
                  <a:lnTo>
                    <a:pt x="2863" y="987"/>
                  </a:lnTo>
                  <a:lnTo>
                    <a:pt x="2867" y="993"/>
                  </a:lnTo>
                  <a:lnTo>
                    <a:pt x="2868" y="1002"/>
                  </a:lnTo>
                  <a:lnTo>
                    <a:pt x="2868" y="1012"/>
                  </a:lnTo>
                  <a:lnTo>
                    <a:pt x="2870" y="1022"/>
                  </a:lnTo>
                  <a:lnTo>
                    <a:pt x="2875" y="1020"/>
                  </a:lnTo>
                  <a:lnTo>
                    <a:pt x="2878" y="1018"/>
                  </a:lnTo>
                  <a:lnTo>
                    <a:pt x="2878" y="1023"/>
                  </a:lnTo>
                  <a:lnTo>
                    <a:pt x="2878" y="1027"/>
                  </a:lnTo>
                  <a:lnTo>
                    <a:pt x="2875" y="1035"/>
                  </a:lnTo>
                  <a:lnTo>
                    <a:pt x="2873" y="1043"/>
                  </a:lnTo>
                  <a:lnTo>
                    <a:pt x="2862" y="1035"/>
                  </a:lnTo>
                  <a:lnTo>
                    <a:pt x="2853" y="1023"/>
                  </a:lnTo>
                  <a:lnTo>
                    <a:pt x="2845" y="1012"/>
                  </a:lnTo>
                  <a:lnTo>
                    <a:pt x="2836" y="1000"/>
                  </a:lnTo>
                  <a:lnTo>
                    <a:pt x="2823" y="973"/>
                  </a:lnTo>
                  <a:lnTo>
                    <a:pt x="2806" y="950"/>
                  </a:lnTo>
                  <a:lnTo>
                    <a:pt x="2808" y="921"/>
                  </a:lnTo>
                  <a:lnTo>
                    <a:pt x="2808" y="898"/>
                  </a:lnTo>
                  <a:lnTo>
                    <a:pt x="2806" y="886"/>
                  </a:lnTo>
                  <a:lnTo>
                    <a:pt x="2803" y="876"/>
                  </a:lnTo>
                  <a:lnTo>
                    <a:pt x="2798" y="868"/>
                  </a:lnTo>
                  <a:lnTo>
                    <a:pt x="2790" y="859"/>
                  </a:lnTo>
                  <a:lnTo>
                    <a:pt x="2785" y="859"/>
                  </a:lnTo>
                  <a:lnTo>
                    <a:pt x="2783" y="861"/>
                  </a:lnTo>
                  <a:lnTo>
                    <a:pt x="2779" y="861"/>
                  </a:lnTo>
                  <a:lnTo>
                    <a:pt x="2774" y="859"/>
                  </a:lnTo>
                  <a:lnTo>
                    <a:pt x="2774" y="858"/>
                  </a:lnTo>
                  <a:lnTo>
                    <a:pt x="2774" y="858"/>
                  </a:lnTo>
                  <a:lnTo>
                    <a:pt x="2776" y="854"/>
                  </a:lnTo>
                  <a:lnTo>
                    <a:pt x="2776" y="851"/>
                  </a:lnTo>
                  <a:lnTo>
                    <a:pt x="2781" y="851"/>
                  </a:lnTo>
                  <a:lnTo>
                    <a:pt x="2785" y="853"/>
                  </a:lnTo>
                  <a:lnTo>
                    <a:pt x="2786" y="851"/>
                  </a:lnTo>
                  <a:lnTo>
                    <a:pt x="2790" y="848"/>
                  </a:lnTo>
                  <a:lnTo>
                    <a:pt x="2790" y="846"/>
                  </a:lnTo>
                  <a:lnTo>
                    <a:pt x="2791" y="843"/>
                  </a:lnTo>
                  <a:lnTo>
                    <a:pt x="2786" y="836"/>
                  </a:lnTo>
                  <a:lnTo>
                    <a:pt x="2781" y="827"/>
                  </a:lnTo>
                  <a:lnTo>
                    <a:pt x="2773" y="838"/>
                  </a:lnTo>
                  <a:lnTo>
                    <a:pt x="2763" y="848"/>
                  </a:lnTo>
                  <a:lnTo>
                    <a:pt x="2756" y="844"/>
                  </a:lnTo>
                  <a:lnTo>
                    <a:pt x="2749" y="841"/>
                  </a:lnTo>
                  <a:lnTo>
                    <a:pt x="2751" y="831"/>
                  </a:lnTo>
                  <a:lnTo>
                    <a:pt x="2749" y="821"/>
                  </a:lnTo>
                  <a:lnTo>
                    <a:pt x="2748" y="814"/>
                  </a:lnTo>
                  <a:lnTo>
                    <a:pt x="2743" y="807"/>
                  </a:lnTo>
                  <a:lnTo>
                    <a:pt x="2733" y="797"/>
                  </a:lnTo>
                  <a:lnTo>
                    <a:pt x="2723" y="784"/>
                  </a:lnTo>
                  <a:lnTo>
                    <a:pt x="2718" y="774"/>
                  </a:lnTo>
                  <a:lnTo>
                    <a:pt x="2714" y="766"/>
                  </a:lnTo>
                  <a:lnTo>
                    <a:pt x="2714" y="761"/>
                  </a:lnTo>
                  <a:lnTo>
                    <a:pt x="2711" y="757"/>
                  </a:lnTo>
                  <a:lnTo>
                    <a:pt x="2709" y="754"/>
                  </a:lnTo>
                  <a:lnTo>
                    <a:pt x="2704" y="750"/>
                  </a:lnTo>
                  <a:lnTo>
                    <a:pt x="2701" y="754"/>
                  </a:lnTo>
                  <a:lnTo>
                    <a:pt x="2697" y="757"/>
                  </a:lnTo>
                  <a:lnTo>
                    <a:pt x="2696" y="752"/>
                  </a:lnTo>
                  <a:lnTo>
                    <a:pt x="2694" y="749"/>
                  </a:lnTo>
                  <a:lnTo>
                    <a:pt x="2692" y="745"/>
                  </a:lnTo>
                  <a:lnTo>
                    <a:pt x="2689" y="742"/>
                  </a:lnTo>
                  <a:lnTo>
                    <a:pt x="2689" y="754"/>
                  </a:lnTo>
                  <a:lnTo>
                    <a:pt x="2686" y="761"/>
                  </a:lnTo>
                  <a:lnTo>
                    <a:pt x="2677" y="762"/>
                  </a:lnTo>
                  <a:lnTo>
                    <a:pt x="2671" y="764"/>
                  </a:lnTo>
                  <a:lnTo>
                    <a:pt x="2664" y="767"/>
                  </a:lnTo>
                  <a:lnTo>
                    <a:pt x="2657" y="771"/>
                  </a:lnTo>
                  <a:lnTo>
                    <a:pt x="2652" y="782"/>
                  </a:lnTo>
                  <a:lnTo>
                    <a:pt x="2649" y="794"/>
                  </a:lnTo>
                  <a:lnTo>
                    <a:pt x="2634" y="807"/>
                  </a:lnTo>
                  <a:lnTo>
                    <a:pt x="2614" y="826"/>
                  </a:lnTo>
                  <a:lnTo>
                    <a:pt x="2604" y="836"/>
                  </a:lnTo>
                  <a:lnTo>
                    <a:pt x="2595" y="844"/>
                  </a:lnTo>
                  <a:lnTo>
                    <a:pt x="2589" y="853"/>
                  </a:lnTo>
                  <a:lnTo>
                    <a:pt x="2585" y="861"/>
                  </a:lnTo>
                  <a:lnTo>
                    <a:pt x="2589" y="873"/>
                  </a:lnTo>
                  <a:lnTo>
                    <a:pt x="2590" y="886"/>
                  </a:lnTo>
                  <a:lnTo>
                    <a:pt x="2589" y="899"/>
                  </a:lnTo>
                  <a:lnTo>
                    <a:pt x="2585" y="913"/>
                  </a:lnTo>
                  <a:lnTo>
                    <a:pt x="2577" y="936"/>
                  </a:lnTo>
                  <a:lnTo>
                    <a:pt x="2570" y="955"/>
                  </a:lnTo>
                  <a:lnTo>
                    <a:pt x="2565" y="953"/>
                  </a:lnTo>
                  <a:lnTo>
                    <a:pt x="2558" y="950"/>
                  </a:lnTo>
                  <a:lnTo>
                    <a:pt x="2553" y="943"/>
                  </a:lnTo>
                  <a:lnTo>
                    <a:pt x="2547" y="936"/>
                  </a:lnTo>
                  <a:lnTo>
                    <a:pt x="2535" y="916"/>
                  </a:lnTo>
                  <a:lnTo>
                    <a:pt x="2525" y="894"/>
                  </a:lnTo>
                  <a:lnTo>
                    <a:pt x="2505" y="848"/>
                  </a:lnTo>
                  <a:lnTo>
                    <a:pt x="2493" y="814"/>
                  </a:lnTo>
                  <a:lnTo>
                    <a:pt x="2492" y="802"/>
                  </a:lnTo>
                  <a:lnTo>
                    <a:pt x="2492" y="787"/>
                  </a:lnTo>
                  <a:lnTo>
                    <a:pt x="2492" y="781"/>
                  </a:lnTo>
                  <a:lnTo>
                    <a:pt x="2490" y="774"/>
                  </a:lnTo>
                  <a:lnTo>
                    <a:pt x="2490" y="767"/>
                  </a:lnTo>
                  <a:lnTo>
                    <a:pt x="2487" y="762"/>
                  </a:lnTo>
                  <a:lnTo>
                    <a:pt x="2483" y="766"/>
                  </a:lnTo>
                  <a:lnTo>
                    <a:pt x="2480" y="767"/>
                  </a:lnTo>
                  <a:lnTo>
                    <a:pt x="2480" y="774"/>
                  </a:lnTo>
                  <a:lnTo>
                    <a:pt x="2478" y="781"/>
                  </a:lnTo>
                  <a:lnTo>
                    <a:pt x="2476" y="781"/>
                  </a:lnTo>
                  <a:lnTo>
                    <a:pt x="2475" y="782"/>
                  </a:lnTo>
                  <a:lnTo>
                    <a:pt x="2470" y="781"/>
                  </a:lnTo>
                  <a:lnTo>
                    <a:pt x="2465" y="781"/>
                  </a:lnTo>
                  <a:lnTo>
                    <a:pt x="2458" y="777"/>
                  </a:lnTo>
                  <a:lnTo>
                    <a:pt x="2453" y="772"/>
                  </a:lnTo>
                  <a:lnTo>
                    <a:pt x="2450" y="767"/>
                  </a:lnTo>
                  <a:lnTo>
                    <a:pt x="2446" y="761"/>
                  </a:lnTo>
                  <a:lnTo>
                    <a:pt x="2455" y="755"/>
                  </a:lnTo>
                  <a:lnTo>
                    <a:pt x="2463" y="750"/>
                  </a:lnTo>
                  <a:lnTo>
                    <a:pt x="2463" y="749"/>
                  </a:lnTo>
                  <a:lnTo>
                    <a:pt x="2463" y="749"/>
                  </a:lnTo>
                  <a:lnTo>
                    <a:pt x="2451" y="750"/>
                  </a:lnTo>
                  <a:lnTo>
                    <a:pt x="2440" y="750"/>
                  </a:lnTo>
                  <a:lnTo>
                    <a:pt x="2435" y="742"/>
                  </a:lnTo>
                  <a:lnTo>
                    <a:pt x="2426" y="732"/>
                  </a:lnTo>
                  <a:lnTo>
                    <a:pt x="2416" y="724"/>
                  </a:lnTo>
                  <a:lnTo>
                    <a:pt x="2408" y="717"/>
                  </a:lnTo>
                  <a:lnTo>
                    <a:pt x="2374" y="720"/>
                  </a:lnTo>
                  <a:lnTo>
                    <a:pt x="2341" y="724"/>
                  </a:lnTo>
                  <a:lnTo>
                    <a:pt x="2332" y="722"/>
                  </a:lnTo>
                  <a:lnTo>
                    <a:pt x="2326" y="722"/>
                  </a:lnTo>
                  <a:lnTo>
                    <a:pt x="2319" y="720"/>
                  </a:lnTo>
                  <a:lnTo>
                    <a:pt x="2314" y="717"/>
                  </a:lnTo>
                  <a:lnTo>
                    <a:pt x="2307" y="714"/>
                  </a:lnTo>
                  <a:lnTo>
                    <a:pt x="2304" y="709"/>
                  </a:lnTo>
                  <a:lnTo>
                    <a:pt x="2299" y="702"/>
                  </a:lnTo>
                  <a:lnTo>
                    <a:pt x="2296" y="695"/>
                  </a:lnTo>
                  <a:lnTo>
                    <a:pt x="2276" y="695"/>
                  </a:lnTo>
                  <a:lnTo>
                    <a:pt x="2255" y="695"/>
                  </a:lnTo>
                  <a:lnTo>
                    <a:pt x="2247" y="694"/>
                  </a:lnTo>
                  <a:lnTo>
                    <a:pt x="2239" y="689"/>
                  </a:lnTo>
                  <a:lnTo>
                    <a:pt x="2230" y="683"/>
                  </a:lnTo>
                  <a:lnTo>
                    <a:pt x="2224" y="675"/>
                  </a:lnTo>
                  <a:lnTo>
                    <a:pt x="2220" y="667"/>
                  </a:lnTo>
                  <a:lnTo>
                    <a:pt x="2217" y="660"/>
                  </a:lnTo>
                  <a:lnTo>
                    <a:pt x="2214" y="655"/>
                  </a:lnTo>
                  <a:lnTo>
                    <a:pt x="2209" y="650"/>
                  </a:lnTo>
                  <a:lnTo>
                    <a:pt x="2200" y="650"/>
                  </a:lnTo>
                  <a:lnTo>
                    <a:pt x="2194" y="652"/>
                  </a:lnTo>
                  <a:lnTo>
                    <a:pt x="2195" y="662"/>
                  </a:lnTo>
                  <a:lnTo>
                    <a:pt x="2199" y="673"/>
                  </a:lnTo>
                  <a:lnTo>
                    <a:pt x="2205" y="687"/>
                  </a:lnTo>
                  <a:lnTo>
                    <a:pt x="2214" y="699"/>
                  </a:lnTo>
                  <a:lnTo>
                    <a:pt x="2232" y="722"/>
                  </a:lnTo>
                  <a:lnTo>
                    <a:pt x="2245" y="737"/>
                  </a:lnTo>
                  <a:lnTo>
                    <a:pt x="2255" y="737"/>
                  </a:lnTo>
                  <a:lnTo>
                    <a:pt x="2262" y="737"/>
                  </a:lnTo>
                  <a:lnTo>
                    <a:pt x="2267" y="735"/>
                  </a:lnTo>
                  <a:lnTo>
                    <a:pt x="2272" y="732"/>
                  </a:lnTo>
                  <a:lnTo>
                    <a:pt x="2274" y="724"/>
                  </a:lnTo>
                  <a:lnTo>
                    <a:pt x="2277" y="715"/>
                  </a:lnTo>
                  <a:lnTo>
                    <a:pt x="2281" y="707"/>
                  </a:lnTo>
                  <a:lnTo>
                    <a:pt x="2287" y="704"/>
                  </a:lnTo>
                  <a:lnTo>
                    <a:pt x="2289" y="712"/>
                  </a:lnTo>
                  <a:lnTo>
                    <a:pt x="2294" y="720"/>
                  </a:lnTo>
                  <a:lnTo>
                    <a:pt x="2299" y="727"/>
                  </a:lnTo>
                  <a:lnTo>
                    <a:pt x="2306" y="734"/>
                  </a:lnTo>
                  <a:lnTo>
                    <a:pt x="2321" y="744"/>
                  </a:lnTo>
                  <a:lnTo>
                    <a:pt x="2334" y="755"/>
                  </a:lnTo>
                  <a:lnTo>
                    <a:pt x="2332" y="764"/>
                  </a:lnTo>
                  <a:lnTo>
                    <a:pt x="2329" y="774"/>
                  </a:lnTo>
                  <a:lnTo>
                    <a:pt x="2322" y="786"/>
                  </a:lnTo>
                  <a:lnTo>
                    <a:pt x="2316" y="797"/>
                  </a:lnTo>
                  <a:lnTo>
                    <a:pt x="2301" y="817"/>
                  </a:lnTo>
                  <a:lnTo>
                    <a:pt x="2291" y="831"/>
                  </a:lnTo>
                  <a:lnTo>
                    <a:pt x="2267" y="841"/>
                  </a:lnTo>
                  <a:lnTo>
                    <a:pt x="2247" y="851"/>
                  </a:lnTo>
                  <a:lnTo>
                    <a:pt x="2227" y="863"/>
                  </a:lnTo>
                  <a:lnTo>
                    <a:pt x="2207" y="874"/>
                  </a:lnTo>
                  <a:lnTo>
                    <a:pt x="2199" y="878"/>
                  </a:lnTo>
                  <a:lnTo>
                    <a:pt x="2192" y="879"/>
                  </a:lnTo>
                  <a:lnTo>
                    <a:pt x="2189" y="879"/>
                  </a:lnTo>
                  <a:lnTo>
                    <a:pt x="2183" y="879"/>
                  </a:lnTo>
                  <a:lnTo>
                    <a:pt x="2180" y="879"/>
                  </a:lnTo>
                  <a:lnTo>
                    <a:pt x="2177" y="881"/>
                  </a:lnTo>
                  <a:lnTo>
                    <a:pt x="2170" y="886"/>
                  </a:lnTo>
                  <a:lnTo>
                    <a:pt x="2163" y="896"/>
                  </a:lnTo>
                  <a:lnTo>
                    <a:pt x="2157" y="894"/>
                  </a:lnTo>
                  <a:lnTo>
                    <a:pt x="2152" y="893"/>
                  </a:lnTo>
                  <a:lnTo>
                    <a:pt x="2150" y="893"/>
                  </a:lnTo>
                  <a:lnTo>
                    <a:pt x="2148" y="893"/>
                  </a:lnTo>
                  <a:lnTo>
                    <a:pt x="2148" y="873"/>
                  </a:lnTo>
                  <a:lnTo>
                    <a:pt x="2145" y="854"/>
                  </a:lnTo>
                  <a:lnTo>
                    <a:pt x="2138" y="838"/>
                  </a:lnTo>
                  <a:lnTo>
                    <a:pt x="2132" y="824"/>
                  </a:lnTo>
                  <a:lnTo>
                    <a:pt x="2113" y="799"/>
                  </a:lnTo>
                  <a:lnTo>
                    <a:pt x="2095" y="774"/>
                  </a:lnTo>
                  <a:lnTo>
                    <a:pt x="2088" y="757"/>
                  </a:lnTo>
                  <a:lnTo>
                    <a:pt x="2085" y="742"/>
                  </a:lnTo>
                  <a:lnTo>
                    <a:pt x="2083" y="734"/>
                  </a:lnTo>
                  <a:lnTo>
                    <a:pt x="2078" y="729"/>
                  </a:lnTo>
                  <a:lnTo>
                    <a:pt x="2071" y="724"/>
                  </a:lnTo>
                  <a:lnTo>
                    <a:pt x="2063" y="720"/>
                  </a:lnTo>
                  <a:lnTo>
                    <a:pt x="2063" y="712"/>
                  </a:lnTo>
                  <a:lnTo>
                    <a:pt x="2061" y="705"/>
                  </a:lnTo>
                  <a:lnTo>
                    <a:pt x="2058" y="699"/>
                  </a:lnTo>
                  <a:lnTo>
                    <a:pt x="2056" y="694"/>
                  </a:lnTo>
                  <a:lnTo>
                    <a:pt x="2048" y="683"/>
                  </a:lnTo>
                  <a:lnTo>
                    <a:pt x="2040" y="675"/>
                  </a:lnTo>
                  <a:lnTo>
                    <a:pt x="2031" y="677"/>
                  </a:lnTo>
                  <a:lnTo>
                    <a:pt x="2021" y="677"/>
                  </a:lnTo>
                  <a:lnTo>
                    <a:pt x="2021" y="670"/>
                  </a:lnTo>
                  <a:lnTo>
                    <a:pt x="2019" y="667"/>
                  </a:lnTo>
                  <a:lnTo>
                    <a:pt x="2016" y="665"/>
                  </a:lnTo>
                  <a:lnTo>
                    <a:pt x="2011" y="663"/>
                  </a:lnTo>
                  <a:lnTo>
                    <a:pt x="2013" y="672"/>
                  </a:lnTo>
                  <a:lnTo>
                    <a:pt x="2018" y="680"/>
                  </a:lnTo>
                  <a:lnTo>
                    <a:pt x="2021" y="687"/>
                  </a:lnTo>
                  <a:lnTo>
                    <a:pt x="2026" y="694"/>
                  </a:lnTo>
                  <a:lnTo>
                    <a:pt x="2036" y="705"/>
                  </a:lnTo>
                  <a:lnTo>
                    <a:pt x="2045" y="717"/>
                  </a:lnTo>
                  <a:lnTo>
                    <a:pt x="2048" y="732"/>
                  </a:lnTo>
                  <a:lnTo>
                    <a:pt x="2050" y="747"/>
                  </a:lnTo>
                  <a:lnTo>
                    <a:pt x="2058" y="752"/>
                  </a:lnTo>
                  <a:lnTo>
                    <a:pt x="2066" y="757"/>
                  </a:lnTo>
                  <a:lnTo>
                    <a:pt x="2071" y="777"/>
                  </a:lnTo>
                  <a:lnTo>
                    <a:pt x="2078" y="799"/>
                  </a:lnTo>
                  <a:lnTo>
                    <a:pt x="2086" y="811"/>
                  </a:lnTo>
                  <a:lnTo>
                    <a:pt x="2093" y="822"/>
                  </a:lnTo>
                  <a:lnTo>
                    <a:pt x="2093" y="831"/>
                  </a:lnTo>
                  <a:lnTo>
                    <a:pt x="2093" y="838"/>
                  </a:lnTo>
                  <a:lnTo>
                    <a:pt x="2103" y="846"/>
                  </a:lnTo>
                  <a:lnTo>
                    <a:pt x="2113" y="854"/>
                  </a:lnTo>
                  <a:lnTo>
                    <a:pt x="2123" y="869"/>
                  </a:lnTo>
                  <a:lnTo>
                    <a:pt x="2135" y="883"/>
                  </a:lnTo>
                  <a:lnTo>
                    <a:pt x="2145" y="898"/>
                  </a:lnTo>
                  <a:lnTo>
                    <a:pt x="2157" y="913"/>
                  </a:lnTo>
                  <a:lnTo>
                    <a:pt x="2157" y="916"/>
                  </a:lnTo>
                  <a:lnTo>
                    <a:pt x="2157" y="918"/>
                  </a:lnTo>
                  <a:lnTo>
                    <a:pt x="2165" y="918"/>
                  </a:lnTo>
                  <a:lnTo>
                    <a:pt x="2172" y="918"/>
                  </a:lnTo>
                  <a:lnTo>
                    <a:pt x="2187" y="915"/>
                  </a:lnTo>
                  <a:lnTo>
                    <a:pt x="2205" y="911"/>
                  </a:lnTo>
                  <a:lnTo>
                    <a:pt x="2224" y="908"/>
                  </a:lnTo>
                  <a:lnTo>
                    <a:pt x="2240" y="905"/>
                  </a:lnTo>
                  <a:lnTo>
                    <a:pt x="2239" y="923"/>
                  </a:lnTo>
                  <a:lnTo>
                    <a:pt x="2235" y="941"/>
                  </a:lnTo>
                  <a:lnTo>
                    <a:pt x="2230" y="956"/>
                  </a:lnTo>
                  <a:lnTo>
                    <a:pt x="2224" y="971"/>
                  </a:lnTo>
                  <a:lnTo>
                    <a:pt x="2217" y="987"/>
                  </a:lnTo>
                  <a:lnTo>
                    <a:pt x="2207" y="1000"/>
                  </a:lnTo>
                  <a:lnTo>
                    <a:pt x="2197" y="1012"/>
                  </a:lnTo>
                  <a:lnTo>
                    <a:pt x="2187" y="1023"/>
                  </a:lnTo>
                  <a:lnTo>
                    <a:pt x="2163" y="1045"/>
                  </a:lnTo>
                  <a:lnTo>
                    <a:pt x="2140" y="1067"/>
                  </a:lnTo>
                  <a:lnTo>
                    <a:pt x="2128" y="1077"/>
                  </a:lnTo>
                  <a:lnTo>
                    <a:pt x="2118" y="1089"/>
                  </a:lnTo>
                  <a:lnTo>
                    <a:pt x="2108" y="1100"/>
                  </a:lnTo>
                  <a:lnTo>
                    <a:pt x="2100" y="1112"/>
                  </a:lnTo>
                  <a:lnTo>
                    <a:pt x="2096" y="1119"/>
                  </a:lnTo>
                  <a:lnTo>
                    <a:pt x="2095" y="1126"/>
                  </a:lnTo>
                  <a:lnTo>
                    <a:pt x="2095" y="1132"/>
                  </a:lnTo>
                  <a:lnTo>
                    <a:pt x="2096" y="1139"/>
                  </a:lnTo>
                  <a:lnTo>
                    <a:pt x="2101" y="1152"/>
                  </a:lnTo>
                  <a:lnTo>
                    <a:pt x="2105" y="1164"/>
                  </a:lnTo>
                  <a:lnTo>
                    <a:pt x="2101" y="1177"/>
                  </a:lnTo>
                  <a:lnTo>
                    <a:pt x="2096" y="1191"/>
                  </a:lnTo>
                  <a:lnTo>
                    <a:pt x="2105" y="1198"/>
                  </a:lnTo>
                  <a:lnTo>
                    <a:pt x="2110" y="1206"/>
                  </a:lnTo>
                  <a:lnTo>
                    <a:pt x="2111" y="1218"/>
                  </a:lnTo>
                  <a:lnTo>
                    <a:pt x="2113" y="1231"/>
                  </a:lnTo>
                  <a:lnTo>
                    <a:pt x="2111" y="1244"/>
                  </a:lnTo>
                  <a:lnTo>
                    <a:pt x="2110" y="1256"/>
                  </a:lnTo>
                  <a:lnTo>
                    <a:pt x="2108" y="1266"/>
                  </a:lnTo>
                  <a:lnTo>
                    <a:pt x="2105" y="1273"/>
                  </a:lnTo>
                  <a:lnTo>
                    <a:pt x="2100" y="1280"/>
                  </a:lnTo>
                  <a:lnTo>
                    <a:pt x="2095" y="1285"/>
                  </a:lnTo>
                  <a:lnTo>
                    <a:pt x="2090" y="1290"/>
                  </a:lnTo>
                  <a:lnTo>
                    <a:pt x="2083" y="1293"/>
                  </a:lnTo>
                  <a:lnTo>
                    <a:pt x="2071" y="1300"/>
                  </a:lnTo>
                  <a:lnTo>
                    <a:pt x="2060" y="1308"/>
                  </a:lnTo>
                  <a:lnTo>
                    <a:pt x="2055" y="1313"/>
                  </a:lnTo>
                  <a:lnTo>
                    <a:pt x="2050" y="1318"/>
                  </a:lnTo>
                  <a:lnTo>
                    <a:pt x="2046" y="1326"/>
                  </a:lnTo>
                  <a:lnTo>
                    <a:pt x="2043" y="1335"/>
                  </a:lnTo>
                  <a:lnTo>
                    <a:pt x="2041" y="1342"/>
                  </a:lnTo>
                  <a:lnTo>
                    <a:pt x="2041" y="1350"/>
                  </a:lnTo>
                  <a:lnTo>
                    <a:pt x="2041" y="1357"/>
                  </a:lnTo>
                  <a:lnTo>
                    <a:pt x="2043" y="1365"/>
                  </a:lnTo>
                  <a:lnTo>
                    <a:pt x="2045" y="1372"/>
                  </a:lnTo>
                  <a:lnTo>
                    <a:pt x="2045" y="1380"/>
                  </a:lnTo>
                  <a:lnTo>
                    <a:pt x="2045" y="1387"/>
                  </a:lnTo>
                  <a:lnTo>
                    <a:pt x="2043" y="1393"/>
                  </a:lnTo>
                  <a:lnTo>
                    <a:pt x="2034" y="1397"/>
                  </a:lnTo>
                  <a:lnTo>
                    <a:pt x="2028" y="1400"/>
                  </a:lnTo>
                  <a:lnTo>
                    <a:pt x="2021" y="1405"/>
                  </a:lnTo>
                  <a:lnTo>
                    <a:pt x="2016" y="1410"/>
                  </a:lnTo>
                  <a:lnTo>
                    <a:pt x="2019" y="1419"/>
                  </a:lnTo>
                  <a:lnTo>
                    <a:pt x="2021" y="1430"/>
                  </a:lnTo>
                  <a:lnTo>
                    <a:pt x="2013" y="1439"/>
                  </a:lnTo>
                  <a:lnTo>
                    <a:pt x="2008" y="1447"/>
                  </a:lnTo>
                  <a:lnTo>
                    <a:pt x="2004" y="1457"/>
                  </a:lnTo>
                  <a:lnTo>
                    <a:pt x="1998" y="1469"/>
                  </a:lnTo>
                  <a:lnTo>
                    <a:pt x="1989" y="1484"/>
                  </a:lnTo>
                  <a:lnTo>
                    <a:pt x="1978" y="1494"/>
                  </a:lnTo>
                  <a:lnTo>
                    <a:pt x="1966" y="1502"/>
                  </a:lnTo>
                  <a:lnTo>
                    <a:pt x="1952" y="1507"/>
                  </a:lnTo>
                  <a:lnTo>
                    <a:pt x="1921" y="1517"/>
                  </a:lnTo>
                  <a:lnTo>
                    <a:pt x="1884" y="1524"/>
                  </a:lnTo>
                  <a:lnTo>
                    <a:pt x="1874" y="1527"/>
                  </a:lnTo>
                  <a:lnTo>
                    <a:pt x="1864" y="1529"/>
                  </a:lnTo>
                  <a:lnTo>
                    <a:pt x="1859" y="1529"/>
                  </a:lnTo>
                  <a:lnTo>
                    <a:pt x="1854" y="1529"/>
                  </a:lnTo>
                  <a:lnTo>
                    <a:pt x="1849" y="1529"/>
                  </a:lnTo>
                  <a:lnTo>
                    <a:pt x="1844" y="1526"/>
                  </a:lnTo>
                  <a:lnTo>
                    <a:pt x="1842" y="1504"/>
                  </a:lnTo>
                  <a:lnTo>
                    <a:pt x="1839" y="1480"/>
                  </a:lnTo>
                  <a:lnTo>
                    <a:pt x="1825" y="1460"/>
                  </a:lnTo>
                  <a:lnTo>
                    <a:pt x="1812" y="1440"/>
                  </a:lnTo>
                  <a:lnTo>
                    <a:pt x="1807" y="1414"/>
                  </a:lnTo>
                  <a:lnTo>
                    <a:pt x="1803" y="1387"/>
                  </a:lnTo>
                  <a:lnTo>
                    <a:pt x="1802" y="1373"/>
                  </a:lnTo>
                  <a:lnTo>
                    <a:pt x="1800" y="1360"/>
                  </a:lnTo>
                  <a:lnTo>
                    <a:pt x="1798" y="1348"/>
                  </a:lnTo>
                  <a:lnTo>
                    <a:pt x="1793" y="1336"/>
                  </a:lnTo>
                  <a:lnTo>
                    <a:pt x="1783" y="1325"/>
                  </a:lnTo>
                  <a:lnTo>
                    <a:pt x="1772" y="1313"/>
                  </a:lnTo>
                  <a:lnTo>
                    <a:pt x="1770" y="1298"/>
                  </a:lnTo>
                  <a:lnTo>
                    <a:pt x="1770" y="1285"/>
                  </a:lnTo>
                  <a:lnTo>
                    <a:pt x="1772" y="1273"/>
                  </a:lnTo>
                  <a:lnTo>
                    <a:pt x="1777" y="1261"/>
                  </a:lnTo>
                  <a:lnTo>
                    <a:pt x="1785" y="1241"/>
                  </a:lnTo>
                  <a:lnTo>
                    <a:pt x="1793" y="1223"/>
                  </a:lnTo>
                  <a:lnTo>
                    <a:pt x="1795" y="1213"/>
                  </a:lnTo>
                  <a:lnTo>
                    <a:pt x="1795" y="1199"/>
                  </a:lnTo>
                  <a:lnTo>
                    <a:pt x="1792" y="1184"/>
                  </a:lnTo>
                  <a:lnTo>
                    <a:pt x="1788" y="1169"/>
                  </a:lnTo>
                  <a:lnTo>
                    <a:pt x="1778" y="1141"/>
                  </a:lnTo>
                  <a:lnTo>
                    <a:pt x="1770" y="1122"/>
                  </a:lnTo>
                  <a:lnTo>
                    <a:pt x="1757" y="1107"/>
                  </a:lnTo>
                  <a:lnTo>
                    <a:pt x="1741" y="1092"/>
                  </a:lnTo>
                  <a:lnTo>
                    <a:pt x="1740" y="1085"/>
                  </a:lnTo>
                  <a:lnTo>
                    <a:pt x="1738" y="1077"/>
                  </a:lnTo>
                  <a:lnTo>
                    <a:pt x="1736" y="1069"/>
                  </a:lnTo>
                  <a:lnTo>
                    <a:pt x="1738" y="1060"/>
                  </a:lnTo>
                  <a:lnTo>
                    <a:pt x="1741" y="1045"/>
                  </a:lnTo>
                  <a:lnTo>
                    <a:pt x="1743" y="1030"/>
                  </a:lnTo>
                  <a:lnTo>
                    <a:pt x="1745" y="1022"/>
                  </a:lnTo>
                  <a:lnTo>
                    <a:pt x="1743" y="1017"/>
                  </a:lnTo>
                  <a:lnTo>
                    <a:pt x="1741" y="1010"/>
                  </a:lnTo>
                  <a:lnTo>
                    <a:pt x="1738" y="1007"/>
                  </a:lnTo>
                  <a:lnTo>
                    <a:pt x="1733" y="1002"/>
                  </a:lnTo>
                  <a:lnTo>
                    <a:pt x="1725" y="998"/>
                  </a:lnTo>
                  <a:lnTo>
                    <a:pt x="1713" y="997"/>
                  </a:lnTo>
                  <a:lnTo>
                    <a:pt x="1700" y="997"/>
                  </a:lnTo>
                  <a:lnTo>
                    <a:pt x="1700" y="990"/>
                  </a:lnTo>
                  <a:lnTo>
                    <a:pt x="1698" y="985"/>
                  </a:lnTo>
                  <a:lnTo>
                    <a:pt x="1686" y="982"/>
                  </a:lnTo>
                  <a:lnTo>
                    <a:pt x="1675" y="980"/>
                  </a:lnTo>
                  <a:lnTo>
                    <a:pt x="1664" y="980"/>
                  </a:lnTo>
                  <a:lnTo>
                    <a:pt x="1656" y="982"/>
                  </a:lnTo>
                  <a:lnTo>
                    <a:pt x="1638" y="987"/>
                  </a:lnTo>
                  <a:lnTo>
                    <a:pt x="1614" y="995"/>
                  </a:lnTo>
                  <a:lnTo>
                    <a:pt x="1601" y="995"/>
                  </a:lnTo>
                  <a:lnTo>
                    <a:pt x="1589" y="993"/>
                  </a:lnTo>
                  <a:lnTo>
                    <a:pt x="1576" y="993"/>
                  </a:lnTo>
                  <a:lnTo>
                    <a:pt x="1562" y="992"/>
                  </a:lnTo>
                  <a:lnTo>
                    <a:pt x="1556" y="995"/>
                  </a:lnTo>
                  <a:lnTo>
                    <a:pt x="1552" y="998"/>
                  </a:lnTo>
                  <a:lnTo>
                    <a:pt x="1546" y="1000"/>
                  </a:lnTo>
                  <a:lnTo>
                    <a:pt x="1537" y="1002"/>
                  </a:lnTo>
                  <a:lnTo>
                    <a:pt x="1522" y="990"/>
                  </a:lnTo>
                  <a:lnTo>
                    <a:pt x="1509" y="978"/>
                  </a:lnTo>
                  <a:lnTo>
                    <a:pt x="1495" y="966"/>
                  </a:lnTo>
                  <a:lnTo>
                    <a:pt x="1482" y="955"/>
                  </a:lnTo>
                  <a:lnTo>
                    <a:pt x="1479" y="943"/>
                  </a:lnTo>
                  <a:lnTo>
                    <a:pt x="1475" y="933"/>
                  </a:lnTo>
                  <a:lnTo>
                    <a:pt x="1454" y="916"/>
                  </a:lnTo>
                  <a:lnTo>
                    <a:pt x="1437" y="898"/>
                  </a:lnTo>
                  <a:lnTo>
                    <a:pt x="1437" y="886"/>
                  </a:lnTo>
                  <a:lnTo>
                    <a:pt x="1437" y="874"/>
                  </a:lnTo>
                  <a:lnTo>
                    <a:pt x="1433" y="871"/>
                  </a:lnTo>
                  <a:lnTo>
                    <a:pt x="1428" y="866"/>
                  </a:lnTo>
                  <a:lnTo>
                    <a:pt x="1427" y="861"/>
                  </a:lnTo>
                  <a:lnTo>
                    <a:pt x="1428" y="856"/>
                  </a:lnTo>
                  <a:lnTo>
                    <a:pt x="1430" y="849"/>
                  </a:lnTo>
                  <a:lnTo>
                    <a:pt x="1433" y="844"/>
                  </a:lnTo>
                  <a:lnTo>
                    <a:pt x="1440" y="834"/>
                  </a:lnTo>
                  <a:lnTo>
                    <a:pt x="1443" y="826"/>
                  </a:lnTo>
                  <a:lnTo>
                    <a:pt x="1445" y="816"/>
                  </a:lnTo>
                  <a:lnTo>
                    <a:pt x="1445" y="807"/>
                  </a:lnTo>
                  <a:lnTo>
                    <a:pt x="1443" y="801"/>
                  </a:lnTo>
                  <a:lnTo>
                    <a:pt x="1442" y="794"/>
                  </a:lnTo>
                  <a:lnTo>
                    <a:pt x="1437" y="781"/>
                  </a:lnTo>
                  <a:lnTo>
                    <a:pt x="1433" y="767"/>
                  </a:lnTo>
                  <a:lnTo>
                    <a:pt x="1442" y="747"/>
                  </a:lnTo>
                  <a:lnTo>
                    <a:pt x="1454" y="725"/>
                  </a:lnTo>
                  <a:lnTo>
                    <a:pt x="1459" y="715"/>
                  </a:lnTo>
                  <a:lnTo>
                    <a:pt x="1465" y="707"/>
                  </a:lnTo>
                  <a:lnTo>
                    <a:pt x="1474" y="699"/>
                  </a:lnTo>
                  <a:lnTo>
                    <a:pt x="1482" y="690"/>
                  </a:lnTo>
                  <a:lnTo>
                    <a:pt x="1492" y="683"/>
                  </a:lnTo>
                  <a:lnTo>
                    <a:pt x="1502" y="678"/>
                  </a:lnTo>
                  <a:lnTo>
                    <a:pt x="1512" y="672"/>
                  </a:lnTo>
                  <a:lnTo>
                    <a:pt x="1521" y="662"/>
                  </a:lnTo>
                  <a:lnTo>
                    <a:pt x="1522" y="645"/>
                  </a:lnTo>
                  <a:lnTo>
                    <a:pt x="1524" y="630"/>
                  </a:lnTo>
                  <a:lnTo>
                    <a:pt x="1527" y="623"/>
                  </a:lnTo>
                  <a:lnTo>
                    <a:pt x="1531" y="620"/>
                  </a:lnTo>
                  <a:lnTo>
                    <a:pt x="1534" y="615"/>
                  </a:lnTo>
                  <a:lnTo>
                    <a:pt x="1539" y="612"/>
                  </a:lnTo>
                  <a:lnTo>
                    <a:pt x="1547" y="606"/>
                  </a:lnTo>
                  <a:lnTo>
                    <a:pt x="1557" y="603"/>
                  </a:lnTo>
                  <a:lnTo>
                    <a:pt x="1561" y="600"/>
                  </a:lnTo>
                  <a:lnTo>
                    <a:pt x="1564" y="596"/>
                  </a:lnTo>
                  <a:lnTo>
                    <a:pt x="1567" y="593"/>
                  </a:lnTo>
                  <a:lnTo>
                    <a:pt x="1569" y="588"/>
                  </a:lnTo>
                  <a:lnTo>
                    <a:pt x="1571" y="581"/>
                  </a:lnTo>
                  <a:lnTo>
                    <a:pt x="1572" y="575"/>
                  </a:lnTo>
                  <a:lnTo>
                    <a:pt x="1571" y="566"/>
                  </a:lnTo>
                  <a:lnTo>
                    <a:pt x="1569" y="556"/>
                  </a:lnTo>
                  <a:lnTo>
                    <a:pt x="1554" y="556"/>
                  </a:lnTo>
                  <a:lnTo>
                    <a:pt x="1539" y="556"/>
                  </a:lnTo>
                  <a:lnTo>
                    <a:pt x="1537" y="540"/>
                  </a:lnTo>
                  <a:lnTo>
                    <a:pt x="1539" y="519"/>
                  </a:lnTo>
                  <a:lnTo>
                    <a:pt x="1542" y="511"/>
                  </a:lnTo>
                  <a:lnTo>
                    <a:pt x="1546" y="503"/>
                  </a:lnTo>
                  <a:lnTo>
                    <a:pt x="1549" y="496"/>
                  </a:lnTo>
                  <a:lnTo>
                    <a:pt x="1554" y="491"/>
                  </a:lnTo>
                  <a:lnTo>
                    <a:pt x="1551" y="488"/>
                  </a:lnTo>
                  <a:lnTo>
                    <a:pt x="1547" y="484"/>
                  </a:lnTo>
                  <a:lnTo>
                    <a:pt x="1546" y="479"/>
                  </a:lnTo>
                  <a:lnTo>
                    <a:pt x="1544" y="474"/>
                  </a:lnTo>
                  <a:lnTo>
                    <a:pt x="1566" y="471"/>
                  </a:lnTo>
                  <a:lnTo>
                    <a:pt x="1589" y="469"/>
                  </a:lnTo>
                  <a:lnTo>
                    <a:pt x="1601" y="469"/>
                  </a:lnTo>
                  <a:lnTo>
                    <a:pt x="1611" y="469"/>
                  </a:lnTo>
                  <a:lnTo>
                    <a:pt x="1623" y="466"/>
                  </a:lnTo>
                  <a:lnTo>
                    <a:pt x="1631" y="462"/>
                  </a:lnTo>
                  <a:lnTo>
                    <a:pt x="1631" y="452"/>
                  </a:lnTo>
                  <a:lnTo>
                    <a:pt x="1631" y="442"/>
                  </a:lnTo>
                  <a:lnTo>
                    <a:pt x="1628" y="434"/>
                  </a:lnTo>
                  <a:lnTo>
                    <a:pt x="1624" y="427"/>
                  </a:lnTo>
                  <a:lnTo>
                    <a:pt x="1619" y="421"/>
                  </a:lnTo>
                  <a:lnTo>
                    <a:pt x="1613" y="416"/>
                  </a:lnTo>
                  <a:lnTo>
                    <a:pt x="1604" y="412"/>
                  </a:lnTo>
                  <a:lnTo>
                    <a:pt x="1596" y="409"/>
                  </a:lnTo>
                  <a:lnTo>
                    <a:pt x="1596" y="406"/>
                  </a:lnTo>
                  <a:lnTo>
                    <a:pt x="1596" y="402"/>
                  </a:lnTo>
                  <a:lnTo>
                    <a:pt x="1598" y="402"/>
                  </a:lnTo>
                  <a:lnTo>
                    <a:pt x="1599" y="402"/>
                  </a:lnTo>
                  <a:lnTo>
                    <a:pt x="1606" y="401"/>
                  </a:lnTo>
                  <a:lnTo>
                    <a:pt x="1611" y="401"/>
                  </a:lnTo>
                  <a:lnTo>
                    <a:pt x="1618" y="402"/>
                  </a:lnTo>
                  <a:lnTo>
                    <a:pt x="1624" y="404"/>
                  </a:lnTo>
                  <a:lnTo>
                    <a:pt x="1624" y="397"/>
                  </a:lnTo>
                  <a:lnTo>
                    <a:pt x="1624" y="390"/>
                  </a:lnTo>
                  <a:lnTo>
                    <a:pt x="1638" y="390"/>
                  </a:lnTo>
                  <a:lnTo>
                    <a:pt x="1646" y="390"/>
                  </a:lnTo>
                  <a:lnTo>
                    <a:pt x="1653" y="389"/>
                  </a:lnTo>
                  <a:lnTo>
                    <a:pt x="1656" y="385"/>
                  </a:lnTo>
                  <a:lnTo>
                    <a:pt x="1664" y="377"/>
                  </a:lnTo>
                  <a:lnTo>
                    <a:pt x="1676" y="365"/>
                  </a:lnTo>
                  <a:lnTo>
                    <a:pt x="1690" y="362"/>
                  </a:lnTo>
                  <a:lnTo>
                    <a:pt x="1701" y="357"/>
                  </a:lnTo>
                  <a:lnTo>
                    <a:pt x="1710" y="345"/>
                  </a:lnTo>
                  <a:lnTo>
                    <a:pt x="1718" y="334"/>
                  </a:lnTo>
                  <a:lnTo>
                    <a:pt x="1730" y="332"/>
                  </a:lnTo>
                  <a:lnTo>
                    <a:pt x="1740" y="330"/>
                  </a:lnTo>
                  <a:lnTo>
                    <a:pt x="1736" y="324"/>
                  </a:lnTo>
                  <a:lnTo>
                    <a:pt x="1735" y="315"/>
                  </a:lnTo>
                  <a:lnTo>
                    <a:pt x="1733" y="307"/>
                  </a:lnTo>
                  <a:lnTo>
                    <a:pt x="1735" y="297"/>
                  </a:lnTo>
                  <a:lnTo>
                    <a:pt x="1747" y="297"/>
                  </a:lnTo>
                  <a:lnTo>
                    <a:pt x="1758" y="298"/>
                  </a:lnTo>
                  <a:lnTo>
                    <a:pt x="1760" y="300"/>
                  </a:lnTo>
                  <a:lnTo>
                    <a:pt x="1762" y="302"/>
                  </a:lnTo>
                  <a:lnTo>
                    <a:pt x="1762" y="303"/>
                  </a:lnTo>
                  <a:lnTo>
                    <a:pt x="1762" y="303"/>
                  </a:lnTo>
                  <a:lnTo>
                    <a:pt x="1755" y="308"/>
                  </a:lnTo>
                  <a:lnTo>
                    <a:pt x="1750" y="312"/>
                  </a:lnTo>
                  <a:lnTo>
                    <a:pt x="1750" y="318"/>
                  </a:lnTo>
                  <a:lnTo>
                    <a:pt x="1752" y="324"/>
                  </a:lnTo>
                  <a:lnTo>
                    <a:pt x="1753" y="329"/>
                  </a:lnTo>
                  <a:lnTo>
                    <a:pt x="1757" y="332"/>
                  </a:lnTo>
                  <a:lnTo>
                    <a:pt x="1757" y="332"/>
                  </a:lnTo>
                  <a:lnTo>
                    <a:pt x="1758" y="332"/>
                  </a:lnTo>
                  <a:lnTo>
                    <a:pt x="1768" y="329"/>
                  </a:lnTo>
                  <a:lnTo>
                    <a:pt x="1778" y="327"/>
                  </a:lnTo>
                  <a:lnTo>
                    <a:pt x="1785" y="332"/>
                  </a:lnTo>
                  <a:lnTo>
                    <a:pt x="1790" y="337"/>
                  </a:lnTo>
                  <a:lnTo>
                    <a:pt x="1805" y="329"/>
                  </a:lnTo>
                  <a:lnTo>
                    <a:pt x="1819" y="324"/>
                  </a:lnTo>
                  <a:lnTo>
                    <a:pt x="1837" y="324"/>
                  </a:lnTo>
                  <a:lnTo>
                    <a:pt x="1855" y="320"/>
                  </a:lnTo>
                  <a:lnTo>
                    <a:pt x="1862" y="303"/>
                  </a:lnTo>
                  <a:lnTo>
                    <a:pt x="1869" y="288"/>
                  </a:lnTo>
                  <a:lnTo>
                    <a:pt x="1875" y="287"/>
                  </a:lnTo>
                  <a:lnTo>
                    <a:pt x="1882" y="288"/>
                  </a:lnTo>
                  <a:lnTo>
                    <a:pt x="1887" y="292"/>
                  </a:lnTo>
                  <a:lnTo>
                    <a:pt x="1892" y="293"/>
                  </a:lnTo>
                  <a:lnTo>
                    <a:pt x="1896" y="290"/>
                  </a:lnTo>
                  <a:lnTo>
                    <a:pt x="1897" y="287"/>
                  </a:lnTo>
                  <a:lnTo>
                    <a:pt x="1892" y="280"/>
                  </a:lnTo>
                  <a:lnTo>
                    <a:pt x="1887" y="275"/>
                  </a:lnTo>
                  <a:lnTo>
                    <a:pt x="1887" y="268"/>
                  </a:lnTo>
                  <a:lnTo>
                    <a:pt x="1887" y="263"/>
                  </a:lnTo>
                  <a:lnTo>
                    <a:pt x="1902" y="265"/>
                  </a:lnTo>
                  <a:lnTo>
                    <a:pt x="1917" y="267"/>
                  </a:lnTo>
                  <a:lnTo>
                    <a:pt x="1924" y="267"/>
                  </a:lnTo>
                  <a:lnTo>
                    <a:pt x="1931" y="263"/>
                  </a:lnTo>
                  <a:lnTo>
                    <a:pt x="1936" y="260"/>
                  </a:lnTo>
                  <a:lnTo>
                    <a:pt x="1941" y="253"/>
                  </a:lnTo>
                  <a:lnTo>
                    <a:pt x="1932" y="252"/>
                  </a:lnTo>
                  <a:lnTo>
                    <a:pt x="1922" y="252"/>
                  </a:lnTo>
                  <a:lnTo>
                    <a:pt x="1912" y="252"/>
                  </a:lnTo>
                  <a:lnTo>
                    <a:pt x="1902" y="253"/>
                  </a:lnTo>
                  <a:lnTo>
                    <a:pt x="1892" y="253"/>
                  </a:lnTo>
                  <a:lnTo>
                    <a:pt x="1882" y="253"/>
                  </a:lnTo>
                  <a:lnTo>
                    <a:pt x="1872" y="250"/>
                  </a:lnTo>
                  <a:lnTo>
                    <a:pt x="1864" y="246"/>
                  </a:lnTo>
                  <a:lnTo>
                    <a:pt x="1864" y="245"/>
                  </a:lnTo>
                  <a:lnTo>
                    <a:pt x="1864" y="243"/>
                  </a:lnTo>
                  <a:lnTo>
                    <a:pt x="1862" y="233"/>
                  </a:lnTo>
                  <a:lnTo>
                    <a:pt x="1862" y="225"/>
                  </a:lnTo>
                  <a:lnTo>
                    <a:pt x="1877" y="213"/>
                  </a:lnTo>
                  <a:lnTo>
                    <a:pt x="1892" y="201"/>
                  </a:lnTo>
                  <a:lnTo>
                    <a:pt x="1892" y="195"/>
                  </a:lnTo>
                  <a:lnTo>
                    <a:pt x="1891" y="191"/>
                  </a:lnTo>
                  <a:lnTo>
                    <a:pt x="1889" y="188"/>
                  </a:lnTo>
                  <a:lnTo>
                    <a:pt x="1887" y="185"/>
                  </a:lnTo>
                  <a:lnTo>
                    <a:pt x="1885" y="185"/>
                  </a:lnTo>
                  <a:lnTo>
                    <a:pt x="1885" y="185"/>
                  </a:lnTo>
                  <a:lnTo>
                    <a:pt x="1875" y="186"/>
                  </a:lnTo>
                  <a:lnTo>
                    <a:pt x="1867" y="190"/>
                  </a:lnTo>
                  <a:lnTo>
                    <a:pt x="1857" y="195"/>
                  </a:lnTo>
                  <a:lnTo>
                    <a:pt x="1850" y="200"/>
                  </a:lnTo>
                  <a:lnTo>
                    <a:pt x="1835" y="213"/>
                  </a:lnTo>
                  <a:lnTo>
                    <a:pt x="1822" y="226"/>
                  </a:lnTo>
                  <a:lnTo>
                    <a:pt x="1824" y="235"/>
                  </a:lnTo>
                  <a:lnTo>
                    <a:pt x="1824" y="245"/>
                  </a:lnTo>
                  <a:lnTo>
                    <a:pt x="1827" y="250"/>
                  </a:lnTo>
                  <a:lnTo>
                    <a:pt x="1830" y="253"/>
                  </a:lnTo>
                  <a:lnTo>
                    <a:pt x="1835" y="255"/>
                  </a:lnTo>
                  <a:lnTo>
                    <a:pt x="1840" y="257"/>
                  </a:lnTo>
                  <a:lnTo>
                    <a:pt x="1839" y="260"/>
                  </a:lnTo>
                  <a:lnTo>
                    <a:pt x="1839" y="263"/>
                  </a:lnTo>
                  <a:lnTo>
                    <a:pt x="1825" y="268"/>
                  </a:lnTo>
                  <a:lnTo>
                    <a:pt x="1817" y="275"/>
                  </a:lnTo>
                  <a:lnTo>
                    <a:pt x="1819" y="282"/>
                  </a:lnTo>
                  <a:lnTo>
                    <a:pt x="1817" y="290"/>
                  </a:lnTo>
                  <a:lnTo>
                    <a:pt x="1813" y="297"/>
                  </a:lnTo>
                  <a:lnTo>
                    <a:pt x="1810" y="303"/>
                  </a:lnTo>
                  <a:lnTo>
                    <a:pt x="1802" y="303"/>
                  </a:lnTo>
                  <a:lnTo>
                    <a:pt x="1793" y="305"/>
                  </a:lnTo>
                  <a:lnTo>
                    <a:pt x="1793" y="310"/>
                  </a:lnTo>
                  <a:lnTo>
                    <a:pt x="1793" y="313"/>
                  </a:lnTo>
                  <a:lnTo>
                    <a:pt x="1792" y="315"/>
                  </a:lnTo>
                  <a:lnTo>
                    <a:pt x="1790" y="317"/>
                  </a:lnTo>
                  <a:lnTo>
                    <a:pt x="1785" y="313"/>
                  </a:lnTo>
                  <a:lnTo>
                    <a:pt x="1782" y="307"/>
                  </a:lnTo>
                  <a:lnTo>
                    <a:pt x="1778" y="302"/>
                  </a:lnTo>
                  <a:lnTo>
                    <a:pt x="1775" y="295"/>
                  </a:lnTo>
                  <a:lnTo>
                    <a:pt x="1770" y="280"/>
                  </a:lnTo>
                  <a:lnTo>
                    <a:pt x="1768" y="263"/>
                  </a:lnTo>
                  <a:lnTo>
                    <a:pt x="1760" y="265"/>
                  </a:lnTo>
                  <a:lnTo>
                    <a:pt x="1753" y="267"/>
                  </a:lnTo>
                  <a:lnTo>
                    <a:pt x="1748" y="268"/>
                  </a:lnTo>
                  <a:lnTo>
                    <a:pt x="1743" y="272"/>
                  </a:lnTo>
                  <a:lnTo>
                    <a:pt x="1738" y="275"/>
                  </a:lnTo>
                  <a:lnTo>
                    <a:pt x="1731" y="278"/>
                  </a:lnTo>
                  <a:lnTo>
                    <a:pt x="1726" y="280"/>
                  </a:lnTo>
                  <a:lnTo>
                    <a:pt x="1716" y="280"/>
                  </a:lnTo>
                  <a:lnTo>
                    <a:pt x="1716" y="278"/>
                  </a:lnTo>
                  <a:lnTo>
                    <a:pt x="1716" y="278"/>
                  </a:lnTo>
                  <a:lnTo>
                    <a:pt x="1711" y="270"/>
                  </a:lnTo>
                  <a:lnTo>
                    <a:pt x="1708" y="258"/>
                  </a:lnTo>
                  <a:lnTo>
                    <a:pt x="1705" y="245"/>
                  </a:lnTo>
                  <a:lnTo>
                    <a:pt x="1703" y="235"/>
                  </a:lnTo>
                  <a:lnTo>
                    <a:pt x="1718" y="230"/>
                  </a:lnTo>
                  <a:lnTo>
                    <a:pt x="1735" y="223"/>
                  </a:lnTo>
                  <a:lnTo>
                    <a:pt x="1750" y="215"/>
                  </a:lnTo>
                  <a:lnTo>
                    <a:pt x="1763" y="206"/>
                  </a:lnTo>
                  <a:lnTo>
                    <a:pt x="1775" y="190"/>
                  </a:lnTo>
                  <a:lnTo>
                    <a:pt x="1795" y="163"/>
                  </a:lnTo>
                  <a:lnTo>
                    <a:pt x="1807" y="151"/>
                  </a:lnTo>
                  <a:lnTo>
                    <a:pt x="1817" y="143"/>
                  </a:lnTo>
                  <a:lnTo>
                    <a:pt x="1820" y="141"/>
                  </a:lnTo>
                  <a:lnTo>
                    <a:pt x="1825" y="141"/>
                  </a:lnTo>
                  <a:lnTo>
                    <a:pt x="1829" y="143"/>
                  </a:lnTo>
                  <a:lnTo>
                    <a:pt x="1830" y="148"/>
                  </a:lnTo>
                  <a:lnTo>
                    <a:pt x="1842" y="139"/>
                  </a:lnTo>
                  <a:lnTo>
                    <a:pt x="1854" y="134"/>
                  </a:lnTo>
                  <a:lnTo>
                    <a:pt x="1865" y="131"/>
                  </a:lnTo>
                  <a:lnTo>
                    <a:pt x="1877" y="129"/>
                  </a:lnTo>
                  <a:lnTo>
                    <a:pt x="1901" y="131"/>
                  </a:lnTo>
                  <a:lnTo>
                    <a:pt x="1927" y="133"/>
                  </a:lnTo>
                  <a:lnTo>
                    <a:pt x="1927" y="138"/>
                  </a:lnTo>
                  <a:lnTo>
                    <a:pt x="1926" y="143"/>
                  </a:lnTo>
                  <a:lnTo>
                    <a:pt x="1941" y="143"/>
                  </a:lnTo>
                  <a:lnTo>
                    <a:pt x="1957" y="144"/>
                  </a:lnTo>
                  <a:lnTo>
                    <a:pt x="1973" y="146"/>
                  </a:lnTo>
                  <a:lnTo>
                    <a:pt x="1988" y="149"/>
                  </a:lnTo>
                  <a:lnTo>
                    <a:pt x="2003" y="154"/>
                  </a:lnTo>
                  <a:lnTo>
                    <a:pt x="2014" y="161"/>
                  </a:lnTo>
                  <a:lnTo>
                    <a:pt x="2026" y="169"/>
                  </a:lnTo>
                  <a:lnTo>
                    <a:pt x="2034" y="178"/>
                  </a:lnTo>
                  <a:lnTo>
                    <a:pt x="2031" y="180"/>
                  </a:lnTo>
                  <a:lnTo>
                    <a:pt x="2029" y="181"/>
                  </a:lnTo>
                  <a:lnTo>
                    <a:pt x="2021" y="185"/>
                  </a:lnTo>
                  <a:lnTo>
                    <a:pt x="2011" y="185"/>
                  </a:lnTo>
                  <a:lnTo>
                    <a:pt x="2001" y="183"/>
                  </a:lnTo>
                  <a:lnTo>
                    <a:pt x="1993" y="181"/>
                  </a:lnTo>
                  <a:lnTo>
                    <a:pt x="1973" y="175"/>
                  </a:lnTo>
                  <a:lnTo>
                    <a:pt x="1956" y="171"/>
                  </a:lnTo>
                  <a:lnTo>
                    <a:pt x="1956" y="171"/>
                  </a:lnTo>
                  <a:lnTo>
                    <a:pt x="1956" y="173"/>
                  </a:lnTo>
                  <a:lnTo>
                    <a:pt x="1966" y="185"/>
                  </a:lnTo>
                  <a:lnTo>
                    <a:pt x="1978" y="198"/>
                  </a:lnTo>
                  <a:lnTo>
                    <a:pt x="1983" y="203"/>
                  </a:lnTo>
                  <a:lnTo>
                    <a:pt x="1989" y="208"/>
                  </a:lnTo>
                  <a:lnTo>
                    <a:pt x="1998" y="211"/>
                  </a:lnTo>
                  <a:lnTo>
                    <a:pt x="2008" y="213"/>
                  </a:lnTo>
                  <a:lnTo>
                    <a:pt x="2004" y="205"/>
                  </a:lnTo>
                  <a:lnTo>
                    <a:pt x="1999" y="196"/>
                  </a:lnTo>
                  <a:lnTo>
                    <a:pt x="2001" y="195"/>
                  </a:lnTo>
                  <a:lnTo>
                    <a:pt x="2003" y="193"/>
                  </a:lnTo>
                  <a:lnTo>
                    <a:pt x="2014" y="198"/>
                  </a:lnTo>
                  <a:lnTo>
                    <a:pt x="2029" y="203"/>
                  </a:lnTo>
                  <a:lnTo>
                    <a:pt x="2029" y="200"/>
                  </a:lnTo>
                  <a:lnTo>
                    <a:pt x="2029" y="198"/>
                  </a:lnTo>
                  <a:lnTo>
                    <a:pt x="2026" y="195"/>
                  </a:lnTo>
                  <a:lnTo>
                    <a:pt x="2024" y="191"/>
                  </a:lnTo>
                  <a:lnTo>
                    <a:pt x="2040" y="183"/>
                  </a:lnTo>
                  <a:lnTo>
                    <a:pt x="2055" y="176"/>
                  </a:lnTo>
                  <a:lnTo>
                    <a:pt x="2053" y="164"/>
                  </a:lnTo>
                  <a:lnTo>
                    <a:pt x="2051" y="151"/>
                  </a:lnTo>
                  <a:lnTo>
                    <a:pt x="2065" y="154"/>
                  </a:lnTo>
                  <a:lnTo>
                    <a:pt x="2076" y="158"/>
                  </a:lnTo>
                  <a:lnTo>
                    <a:pt x="2078" y="159"/>
                  </a:lnTo>
                  <a:lnTo>
                    <a:pt x="2078" y="161"/>
                  </a:lnTo>
                  <a:lnTo>
                    <a:pt x="2078" y="163"/>
                  </a:lnTo>
                  <a:lnTo>
                    <a:pt x="2076" y="164"/>
                  </a:lnTo>
                  <a:lnTo>
                    <a:pt x="2073" y="164"/>
                  </a:lnTo>
                  <a:lnTo>
                    <a:pt x="2068" y="166"/>
                  </a:lnTo>
                  <a:lnTo>
                    <a:pt x="2068" y="171"/>
                  </a:lnTo>
                  <a:lnTo>
                    <a:pt x="2068" y="176"/>
                  </a:lnTo>
                  <a:lnTo>
                    <a:pt x="2078" y="175"/>
                  </a:lnTo>
                  <a:lnTo>
                    <a:pt x="2086" y="171"/>
                  </a:lnTo>
                  <a:lnTo>
                    <a:pt x="2095" y="168"/>
                  </a:lnTo>
                  <a:lnTo>
                    <a:pt x="2101" y="163"/>
                  </a:lnTo>
                  <a:lnTo>
                    <a:pt x="2108" y="159"/>
                  </a:lnTo>
                  <a:lnTo>
                    <a:pt x="2117" y="156"/>
                  </a:lnTo>
                  <a:lnTo>
                    <a:pt x="2127" y="153"/>
                  </a:lnTo>
                  <a:lnTo>
                    <a:pt x="2140" y="151"/>
                  </a:lnTo>
                  <a:lnTo>
                    <a:pt x="2140" y="156"/>
                  </a:lnTo>
                  <a:lnTo>
                    <a:pt x="2140" y="159"/>
                  </a:lnTo>
                  <a:lnTo>
                    <a:pt x="2153" y="159"/>
                  </a:lnTo>
                  <a:lnTo>
                    <a:pt x="2170" y="156"/>
                  </a:lnTo>
                  <a:lnTo>
                    <a:pt x="2185" y="153"/>
                  </a:lnTo>
                  <a:lnTo>
                    <a:pt x="2197" y="149"/>
                  </a:lnTo>
                  <a:lnTo>
                    <a:pt x="2195" y="146"/>
                  </a:lnTo>
                  <a:lnTo>
                    <a:pt x="2195" y="144"/>
                  </a:lnTo>
                  <a:lnTo>
                    <a:pt x="2183" y="141"/>
                  </a:lnTo>
                  <a:lnTo>
                    <a:pt x="2173" y="139"/>
                  </a:lnTo>
                  <a:lnTo>
                    <a:pt x="2173" y="134"/>
                  </a:lnTo>
                  <a:lnTo>
                    <a:pt x="2172" y="128"/>
                  </a:lnTo>
                  <a:lnTo>
                    <a:pt x="2195" y="134"/>
                  </a:lnTo>
                  <a:lnTo>
                    <a:pt x="2220" y="143"/>
                  </a:lnTo>
                  <a:lnTo>
                    <a:pt x="2244" y="151"/>
                  </a:lnTo>
                  <a:lnTo>
                    <a:pt x="2271" y="158"/>
                  </a:lnTo>
                  <a:lnTo>
                    <a:pt x="2271" y="156"/>
                  </a:lnTo>
                  <a:lnTo>
                    <a:pt x="2272" y="153"/>
                  </a:lnTo>
                  <a:lnTo>
                    <a:pt x="2255" y="143"/>
                  </a:lnTo>
                  <a:lnTo>
                    <a:pt x="2240" y="133"/>
                  </a:lnTo>
                  <a:lnTo>
                    <a:pt x="2240" y="124"/>
                  </a:lnTo>
                  <a:lnTo>
                    <a:pt x="2242" y="116"/>
                  </a:lnTo>
                  <a:lnTo>
                    <a:pt x="2244" y="111"/>
                  </a:lnTo>
                  <a:lnTo>
                    <a:pt x="2245" y="106"/>
                  </a:lnTo>
                  <a:lnTo>
                    <a:pt x="2249" y="104"/>
                  </a:lnTo>
                  <a:lnTo>
                    <a:pt x="2252" y="101"/>
                  </a:lnTo>
                  <a:lnTo>
                    <a:pt x="2266" y="106"/>
                  </a:lnTo>
                  <a:lnTo>
                    <a:pt x="2277" y="109"/>
                  </a:lnTo>
                  <a:lnTo>
                    <a:pt x="2279" y="118"/>
                  </a:lnTo>
                  <a:lnTo>
                    <a:pt x="2282" y="126"/>
                  </a:lnTo>
                  <a:lnTo>
                    <a:pt x="2287" y="131"/>
                  </a:lnTo>
                  <a:lnTo>
                    <a:pt x="2292" y="138"/>
                  </a:lnTo>
                  <a:lnTo>
                    <a:pt x="2299" y="144"/>
                  </a:lnTo>
                  <a:lnTo>
                    <a:pt x="2304" y="149"/>
                  </a:lnTo>
                  <a:lnTo>
                    <a:pt x="2309" y="156"/>
                  </a:lnTo>
                  <a:lnTo>
                    <a:pt x="2312" y="163"/>
                  </a:lnTo>
                  <a:lnTo>
                    <a:pt x="2306" y="169"/>
                  </a:lnTo>
                  <a:lnTo>
                    <a:pt x="2299" y="176"/>
                  </a:lnTo>
                  <a:lnTo>
                    <a:pt x="2302" y="180"/>
                  </a:lnTo>
                  <a:lnTo>
                    <a:pt x="2306" y="183"/>
                  </a:lnTo>
                  <a:lnTo>
                    <a:pt x="2311" y="183"/>
                  </a:lnTo>
                  <a:lnTo>
                    <a:pt x="2316" y="183"/>
                  </a:lnTo>
                  <a:lnTo>
                    <a:pt x="2321" y="178"/>
                  </a:lnTo>
                  <a:lnTo>
                    <a:pt x="2326" y="173"/>
                  </a:lnTo>
                  <a:lnTo>
                    <a:pt x="2324" y="163"/>
                  </a:lnTo>
                  <a:lnTo>
                    <a:pt x="2321" y="154"/>
                  </a:lnTo>
                  <a:lnTo>
                    <a:pt x="2321" y="154"/>
                  </a:lnTo>
                  <a:lnTo>
                    <a:pt x="2321" y="153"/>
                  </a:lnTo>
                  <a:lnTo>
                    <a:pt x="2332" y="154"/>
                  </a:lnTo>
                  <a:lnTo>
                    <a:pt x="2343" y="156"/>
                  </a:lnTo>
                  <a:lnTo>
                    <a:pt x="2343" y="161"/>
                  </a:lnTo>
                  <a:lnTo>
                    <a:pt x="2344" y="163"/>
                  </a:lnTo>
                  <a:lnTo>
                    <a:pt x="2346" y="163"/>
                  </a:lnTo>
                  <a:lnTo>
                    <a:pt x="2351" y="163"/>
                  </a:lnTo>
                  <a:lnTo>
                    <a:pt x="2349" y="161"/>
                  </a:lnTo>
                  <a:lnTo>
                    <a:pt x="2348" y="159"/>
                  </a:lnTo>
                  <a:lnTo>
                    <a:pt x="2346" y="154"/>
                  </a:lnTo>
                  <a:lnTo>
                    <a:pt x="2343" y="151"/>
                  </a:lnTo>
                  <a:lnTo>
                    <a:pt x="2329" y="151"/>
                  </a:lnTo>
                  <a:lnTo>
                    <a:pt x="2316" y="151"/>
                  </a:lnTo>
                  <a:lnTo>
                    <a:pt x="2304" y="136"/>
                  </a:lnTo>
                  <a:lnTo>
                    <a:pt x="2294" y="121"/>
                  </a:lnTo>
                  <a:lnTo>
                    <a:pt x="2294" y="116"/>
                  </a:lnTo>
                  <a:lnTo>
                    <a:pt x="2296" y="113"/>
                  </a:lnTo>
                  <a:lnTo>
                    <a:pt x="2304" y="119"/>
                  </a:lnTo>
                  <a:lnTo>
                    <a:pt x="2312" y="124"/>
                  </a:lnTo>
                  <a:lnTo>
                    <a:pt x="2317" y="126"/>
                  </a:lnTo>
                  <a:lnTo>
                    <a:pt x="2322" y="128"/>
                  </a:lnTo>
                  <a:lnTo>
                    <a:pt x="2327" y="128"/>
                  </a:lnTo>
                  <a:lnTo>
                    <a:pt x="2334" y="126"/>
                  </a:lnTo>
                  <a:lnTo>
                    <a:pt x="2326" y="123"/>
                  </a:lnTo>
                  <a:lnTo>
                    <a:pt x="2319" y="119"/>
                  </a:lnTo>
                  <a:lnTo>
                    <a:pt x="2319" y="114"/>
                  </a:lnTo>
                  <a:lnTo>
                    <a:pt x="2319" y="108"/>
                  </a:lnTo>
                  <a:lnTo>
                    <a:pt x="2331" y="113"/>
                  </a:lnTo>
                  <a:lnTo>
                    <a:pt x="2343" y="118"/>
                  </a:lnTo>
                  <a:lnTo>
                    <a:pt x="2349" y="119"/>
                  </a:lnTo>
                  <a:lnTo>
                    <a:pt x="2356" y="121"/>
                  </a:lnTo>
                  <a:lnTo>
                    <a:pt x="2361" y="123"/>
                  </a:lnTo>
                  <a:lnTo>
                    <a:pt x="2368" y="123"/>
                  </a:lnTo>
                  <a:lnTo>
                    <a:pt x="2366" y="119"/>
                  </a:lnTo>
                  <a:lnTo>
                    <a:pt x="2364" y="118"/>
                  </a:lnTo>
                  <a:lnTo>
                    <a:pt x="2349" y="111"/>
                  </a:lnTo>
                  <a:lnTo>
                    <a:pt x="2334" y="104"/>
                  </a:lnTo>
                  <a:lnTo>
                    <a:pt x="2334" y="101"/>
                  </a:lnTo>
                  <a:lnTo>
                    <a:pt x="2334" y="99"/>
                  </a:lnTo>
                  <a:lnTo>
                    <a:pt x="2336" y="97"/>
                  </a:lnTo>
                  <a:lnTo>
                    <a:pt x="2338" y="96"/>
                  </a:lnTo>
                  <a:lnTo>
                    <a:pt x="2363" y="97"/>
                  </a:lnTo>
                  <a:lnTo>
                    <a:pt x="2386" y="101"/>
                  </a:lnTo>
                  <a:lnTo>
                    <a:pt x="2386" y="99"/>
                  </a:lnTo>
                  <a:lnTo>
                    <a:pt x="2386" y="99"/>
                  </a:lnTo>
                  <a:lnTo>
                    <a:pt x="2381" y="96"/>
                  </a:lnTo>
                  <a:lnTo>
                    <a:pt x="2378" y="92"/>
                  </a:lnTo>
                  <a:lnTo>
                    <a:pt x="2378" y="87"/>
                  </a:lnTo>
                  <a:lnTo>
                    <a:pt x="2378" y="81"/>
                  </a:lnTo>
                  <a:lnTo>
                    <a:pt x="2406" y="81"/>
                  </a:lnTo>
                  <a:lnTo>
                    <a:pt x="2433" y="77"/>
                  </a:lnTo>
                  <a:lnTo>
                    <a:pt x="2445" y="74"/>
                  </a:lnTo>
                  <a:lnTo>
                    <a:pt x="2456" y="69"/>
                  </a:lnTo>
                  <a:lnTo>
                    <a:pt x="2466" y="64"/>
                  </a:lnTo>
                  <a:lnTo>
                    <a:pt x="2473" y="57"/>
                  </a:lnTo>
                  <a:lnTo>
                    <a:pt x="2488" y="59"/>
                  </a:lnTo>
                  <a:lnTo>
                    <a:pt x="2500" y="61"/>
                  </a:lnTo>
                  <a:lnTo>
                    <a:pt x="2508" y="64"/>
                  </a:lnTo>
                  <a:lnTo>
                    <a:pt x="2518" y="69"/>
                  </a:lnTo>
                  <a:lnTo>
                    <a:pt x="2540" y="69"/>
                  </a:lnTo>
                  <a:lnTo>
                    <a:pt x="2564" y="69"/>
                  </a:lnTo>
                  <a:lnTo>
                    <a:pt x="2569" y="76"/>
                  </a:lnTo>
                  <a:lnTo>
                    <a:pt x="2574" y="81"/>
                  </a:lnTo>
                  <a:lnTo>
                    <a:pt x="2577" y="84"/>
                  </a:lnTo>
                  <a:lnTo>
                    <a:pt x="2577" y="89"/>
                  </a:lnTo>
                  <a:lnTo>
                    <a:pt x="2575" y="89"/>
                  </a:lnTo>
                  <a:lnTo>
                    <a:pt x="2574" y="89"/>
                  </a:lnTo>
                  <a:lnTo>
                    <a:pt x="2567" y="92"/>
                  </a:lnTo>
                  <a:lnTo>
                    <a:pt x="2562" y="94"/>
                  </a:lnTo>
                  <a:lnTo>
                    <a:pt x="2557" y="97"/>
                  </a:lnTo>
                  <a:lnTo>
                    <a:pt x="2552" y="103"/>
                  </a:lnTo>
                  <a:lnTo>
                    <a:pt x="2552" y="104"/>
                  </a:lnTo>
                  <a:lnTo>
                    <a:pt x="2552" y="104"/>
                  </a:lnTo>
                  <a:lnTo>
                    <a:pt x="2553" y="104"/>
                  </a:lnTo>
                  <a:lnTo>
                    <a:pt x="2555" y="104"/>
                  </a:lnTo>
                  <a:lnTo>
                    <a:pt x="2565" y="103"/>
                  </a:lnTo>
                  <a:lnTo>
                    <a:pt x="2577" y="97"/>
                  </a:lnTo>
                  <a:lnTo>
                    <a:pt x="2584" y="94"/>
                  </a:lnTo>
                  <a:lnTo>
                    <a:pt x="2590" y="92"/>
                  </a:lnTo>
                  <a:lnTo>
                    <a:pt x="2597" y="92"/>
                  </a:lnTo>
                  <a:lnTo>
                    <a:pt x="2604" y="94"/>
                  </a:lnTo>
                  <a:lnTo>
                    <a:pt x="2624" y="99"/>
                  </a:lnTo>
                  <a:lnTo>
                    <a:pt x="2646" y="104"/>
                  </a:lnTo>
                  <a:lnTo>
                    <a:pt x="2669" y="108"/>
                  </a:lnTo>
                  <a:lnTo>
                    <a:pt x="2692" y="108"/>
                  </a:lnTo>
                  <a:lnTo>
                    <a:pt x="2694" y="104"/>
                  </a:lnTo>
                  <a:lnTo>
                    <a:pt x="2697" y="101"/>
                  </a:lnTo>
                  <a:lnTo>
                    <a:pt x="2714" y="101"/>
                  </a:lnTo>
                  <a:lnTo>
                    <a:pt x="2733" y="103"/>
                  </a:lnTo>
                  <a:lnTo>
                    <a:pt x="2746" y="111"/>
                  </a:lnTo>
                  <a:lnTo>
                    <a:pt x="2756" y="119"/>
                  </a:lnTo>
                  <a:lnTo>
                    <a:pt x="2763" y="123"/>
                  </a:lnTo>
                  <a:lnTo>
                    <a:pt x="2769" y="126"/>
                  </a:lnTo>
                  <a:lnTo>
                    <a:pt x="2778" y="128"/>
                  </a:lnTo>
                  <a:lnTo>
                    <a:pt x="2788" y="128"/>
                  </a:lnTo>
                  <a:close/>
                  <a:moveTo>
                    <a:pt x="2215" y="76"/>
                  </a:moveTo>
                  <a:lnTo>
                    <a:pt x="2202" y="74"/>
                  </a:lnTo>
                  <a:lnTo>
                    <a:pt x="2190" y="76"/>
                  </a:lnTo>
                  <a:lnTo>
                    <a:pt x="2178" y="77"/>
                  </a:lnTo>
                  <a:lnTo>
                    <a:pt x="2168" y="79"/>
                  </a:lnTo>
                  <a:lnTo>
                    <a:pt x="2158" y="84"/>
                  </a:lnTo>
                  <a:lnTo>
                    <a:pt x="2150" y="87"/>
                  </a:lnTo>
                  <a:lnTo>
                    <a:pt x="2143" y="94"/>
                  </a:lnTo>
                  <a:lnTo>
                    <a:pt x="2138" y="101"/>
                  </a:lnTo>
                  <a:lnTo>
                    <a:pt x="2137" y="109"/>
                  </a:lnTo>
                  <a:lnTo>
                    <a:pt x="2137" y="118"/>
                  </a:lnTo>
                  <a:lnTo>
                    <a:pt x="2143" y="119"/>
                  </a:lnTo>
                  <a:lnTo>
                    <a:pt x="2150" y="123"/>
                  </a:lnTo>
                  <a:lnTo>
                    <a:pt x="2157" y="126"/>
                  </a:lnTo>
                  <a:lnTo>
                    <a:pt x="2162" y="129"/>
                  </a:lnTo>
                  <a:lnTo>
                    <a:pt x="2143" y="129"/>
                  </a:lnTo>
                  <a:lnTo>
                    <a:pt x="2123" y="129"/>
                  </a:lnTo>
                  <a:lnTo>
                    <a:pt x="2122" y="126"/>
                  </a:lnTo>
                  <a:lnTo>
                    <a:pt x="2118" y="123"/>
                  </a:lnTo>
                  <a:lnTo>
                    <a:pt x="2113" y="121"/>
                  </a:lnTo>
                  <a:lnTo>
                    <a:pt x="2106" y="121"/>
                  </a:lnTo>
                  <a:lnTo>
                    <a:pt x="2106" y="111"/>
                  </a:lnTo>
                  <a:lnTo>
                    <a:pt x="2110" y="103"/>
                  </a:lnTo>
                  <a:lnTo>
                    <a:pt x="2118" y="101"/>
                  </a:lnTo>
                  <a:lnTo>
                    <a:pt x="2128" y="97"/>
                  </a:lnTo>
                  <a:lnTo>
                    <a:pt x="2125" y="94"/>
                  </a:lnTo>
                  <a:lnTo>
                    <a:pt x="2122" y="91"/>
                  </a:lnTo>
                  <a:lnTo>
                    <a:pt x="2142" y="81"/>
                  </a:lnTo>
                  <a:lnTo>
                    <a:pt x="2165" y="71"/>
                  </a:lnTo>
                  <a:lnTo>
                    <a:pt x="2177" y="66"/>
                  </a:lnTo>
                  <a:lnTo>
                    <a:pt x="2190" y="62"/>
                  </a:lnTo>
                  <a:lnTo>
                    <a:pt x="2202" y="61"/>
                  </a:lnTo>
                  <a:lnTo>
                    <a:pt x="2215" y="62"/>
                  </a:lnTo>
                  <a:lnTo>
                    <a:pt x="2215" y="69"/>
                  </a:lnTo>
                  <a:lnTo>
                    <a:pt x="2215" y="76"/>
                  </a:lnTo>
                  <a:close/>
                  <a:moveTo>
                    <a:pt x="881" y="64"/>
                  </a:moveTo>
                  <a:lnTo>
                    <a:pt x="891" y="64"/>
                  </a:lnTo>
                  <a:lnTo>
                    <a:pt x="898" y="67"/>
                  </a:lnTo>
                  <a:lnTo>
                    <a:pt x="896" y="71"/>
                  </a:lnTo>
                  <a:lnTo>
                    <a:pt x="894" y="74"/>
                  </a:lnTo>
                  <a:lnTo>
                    <a:pt x="906" y="76"/>
                  </a:lnTo>
                  <a:lnTo>
                    <a:pt x="916" y="76"/>
                  </a:lnTo>
                  <a:lnTo>
                    <a:pt x="914" y="79"/>
                  </a:lnTo>
                  <a:lnTo>
                    <a:pt x="913" y="81"/>
                  </a:lnTo>
                  <a:lnTo>
                    <a:pt x="896" y="81"/>
                  </a:lnTo>
                  <a:lnTo>
                    <a:pt x="879" y="79"/>
                  </a:lnTo>
                  <a:lnTo>
                    <a:pt x="863" y="77"/>
                  </a:lnTo>
                  <a:lnTo>
                    <a:pt x="847" y="74"/>
                  </a:lnTo>
                  <a:lnTo>
                    <a:pt x="847" y="72"/>
                  </a:lnTo>
                  <a:lnTo>
                    <a:pt x="847" y="71"/>
                  </a:lnTo>
                  <a:lnTo>
                    <a:pt x="847" y="69"/>
                  </a:lnTo>
                  <a:lnTo>
                    <a:pt x="849" y="67"/>
                  </a:lnTo>
                  <a:lnTo>
                    <a:pt x="858" y="67"/>
                  </a:lnTo>
                  <a:lnTo>
                    <a:pt x="868" y="69"/>
                  </a:lnTo>
                  <a:lnTo>
                    <a:pt x="871" y="69"/>
                  </a:lnTo>
                  <a:lnTo>
                    <a:pt x="874" y="69"/>
                  </a:lnTo>
                  <a:lnTo>
                    <a:pt x="878" y="67"/>
                  </a:lnTo>
                  <a:lnTo>
                    <a:pt x="881" y="64"/>
                  </a:lnTo>
                  <a:close/>
                  <a:moveTo>
                    <a:pt x="938" y="66"/>
                  </a:moveTo>
                  <a:lnTo>
                    <a:pt x="943" y="66"/>
                  </a:lnTo>
                  <a:lnTo>
                    <a:pt x="946" y="66"/>
                  </a:lnTo>
                  <a:lnTo>
                    <a:pt x="950" y="66"/>
                  </a:lnTo>
                  <a:lnTo>
                    <a:pt x="955" y="67"/>
                  </a:lnTo>
                  <a:lnTo>
                    <a:pt x="970" y="72"/>
                  </a:lnTo>
                  <a:lnTo>
                    <a:pt x="993" y="76"/>
                  </a:lnTo>
                  <a:lnTo>
                    <a:pt x="1015" y="77"/>
                  </a:lnTo>
                  <a:lnTo>
                    <a:pt x="1027" y="81"/>
                  </a:lnTo>
                  <a:lnTo>
                    <a:pt x="1025" y="82"/>
                  </a:lnTo>
                  <a:lnTo>
                    <a:pt x="1025" y="84"/>
                  </a:lnTo>
                  <a:lnTo>
                    <a:pt x="1000" y="86"/>
                  </a:lnTo>
                  <a:lnTo>
                    <a:pt x="976" y="86"/>
                  </a:lnTo>
                  <a:lnTo>
                    <a:pt x="953" y="86"/>
                  </a:lnTo>
                  <a:lnTo>
                    <a:pt x="931" y="81"/>
                  </a:lnTo>
                  <a:lnTo>
                    <a:pt x="935" y="72"/>
                  </a:lnTo>
                  <a:lnTo>
                    <a:pt x="938" y="66"/>
                  </a:lnTo>
                  <a:close/>
                  <a:moveTo>
                    <a:pt x="2471" y="69"/>
                  </a:moveTo>
                  <a:lnTo>
                    <a:pt x="2473" y="71"/>
                  </a:lnTo>
                  <a:lnTo>
                    <a:pt x="2473" y="72"/>
                  </a:lnTo>
                  <a:lnTo>
                    <a:pt x="2473" y="71"/>
                  </a:lnTo>
                  <a:lnTo>
                    <a:pt x="2471" y="69"/>
                  </a:lnTo>
                  <a:close/>
                  <a:moveTo>
                    <a:pt x="2769" y="74"/>
                  </a:moveTo>
                  <a:lnTo>
                    <a:pt x="2786" y="74"/>
                  </a:lnTo>
                  <a:lnTo>
                    <a:pt x="2803" y="76"/>
                  </a:lnTo>
                  <a:lnTo>
                    <a:pt x="2820" y="77"/>
                  </a:lnTo>
                  <a:lnTo>
                    <a:pt x="2836" y="77"/>
                  </a:lnTo>
                  <a:lnTo>
                    <a:pt x="2836" y="81"/>
                  </a:lnTo>
                  <a:lnTo>
                    <a:pt x="2836" y="84"/>
                  </a:lnTo>
                  <a:lnTo>
                    <a:pt x="2828" y="87"/>
                  </a:lnTo>
                  <a:lnTo>
                    <a:pt x="2820" y="87"/>
                  </a:lnTo>
                  <a:lnTo>
                    <a:pt x="2810" y="89"/>
                  </a:lnTo>
                  <a:lnTo>
                    <a:pt x="2801" y="87"/>
                  </a:lnTo>
                  <a:lnTo>
                    <a:pt x="2785" y="84"/>
                  </a:lnTo>
                  <a:lnTo>
                    <a:pt x="2769" y="77"/>
                  </a:lnTo>
                  <a:lnTo>
                    <a:pt x="2769" y="76"/>
                  </a:lnTo>
                  <a:lnTo>
                    <a:pt x="2769" y="74"/>
                  </a:lnTo>
                  <a:close/>
                  <a:moveTo>
                    <a:pt x="663" y="84"/>
                  </a:moveTo>
                  <a:lnTo>
                    <a:pt x="680" y="86"/>
                  </a:lnTo>
                  <a:lnTo>
                    <a:pt x="695" y="87"/>
                  </a:lnTo>
                  <a:lnTo>
                    <a:pt x="707" y="91"/>
                  </a:lnTo>
                  <a:lnTo>
                    <a:pt x="717" y="89"/>
                  </a:lnTo>
                  <a:lnTo>
                    <a:pt x="715" y="94"/>
                  </a:lnTo>
                  <a:lnTo>
                    <a:pt x="714" y="101"/>
                  </a:lnTo>
                  <a:lnTo>
                    <a:pt x="719" y="99"/>
                  </a:lnTo>
                  <a:lnTo>
                    <a:pt x="720" y="101"/>
                  </a:lnTo>
                  <a:lnTo>
                    <a:pt x="722" y="101"/>
                  </a:lnTo>
                  <a:lnTo>
                    <a:pt x="725" y="104"/>
                  </a:lnTo>
                  <a:lnTo>
                    <a:pt x="729" y="101"/>
                  </a:lnTo>
                  <a:lnTo>
                    <a:pt x="730" y="99"/>
                  </a:lnTo>
                  <a:lnTo>
                    <a:pt x="735" y="99"/>
                  </a:lnTo>
                  <a:lnTo>
                    <a:pt x="740" y="101"/>
                  </a:lnTo>
                  <a:lnTo>
                    <a:pt x="742" y="104"/>
                  </a:lnTo>
                  <a:lnTo>
                    <a:pt x="742" y="109"/>
                  </a:lnTo>
                  <a:lnTo>
                    <a:pt x="745" y="109"/>
                  </a:lnTo>
                  <a:lnTo>
                    <a:pt x="749" y="109"/>
                  </a:lnTo>
                  <a:lnTo>
                    <a:pt x="750" y="106"/>
                  </a:lnTo>
                  <a:lnTo>
                    <a:pt x="752" y="103"/>
                  </a:lnTo>
                  <a:lnTo>
                    <a:pt x="755" y="103"/>
                  </a:lnTo>
                  <a:lnTo>
                    <a:pt x="760" y="101"/>
                  </a:lnTo>
                  <a:lnTo>
                    <a:pt x="760" y="108"/>
                  </a:lnTo>
                  <a:lnTo>
                    <a:pt x="759" y="113"/>
                  </a:lnTo>
                  <a:lnTo>
                    <a:pt x="772" y="106"/>
                  </a:lnTo>
                  <a:lnTo>
                    <a:pt x="784" y="97"/>
                  </a:lnTo>
                  <a:lnTo>
                    <a:pt x="789" y="99"/>
                  </a:lnTo>
                  <a:lnTo>
                    <a:pt x="794" y="101"/>
                  </a:lnTo>
                  <a:lnTo>
                    <a:pt x="794" y="106"/>
                  </a:lnTo>
                  <a:lnTo>
                    <a:pt x="794" y="109"/>
                  </a:lnTo>
                  <a:lnTo>
                    <a:pt x="787" y="118"/>
                  </a:lnTo>
                  <a:lnTo>
                    <a:pt x="782" y="126"/>
                  </a:lnTo>
                  <a:lnTo>
                    <a:pt x="782" y="128"/>
                  </a:lnTo>
                  <a:lnTo>
                    <a:pt x="782" y="128"/>
                  </a:lnTo>
                  <a:lnTo>
                    <a:pt x="789" y="129"/>
                  </a:lnTo>
                  <a:lnTo>
                    <a:pt x="797" y="129"/>
                  </a:lnTo>
                  <a:lnTo>
                    <a:pt x="794" y="136"/>
                  </a:lnTo>
                  <a:lnTo>
                    <a:pt x="787" y="141"/>
                  </a:lnTo>
                  <a:lnTo>
                    <a:pt x="781" y="146"/>
                  </a:lnTo>
                  <a:lnTo>
                    <a:pt x="776" y="149"/>
                  </a:lnTo>
                  <a:lnTo>
                    <a:pt x="755" y="144"/>
                  </a:lnTo>
                  <a:lnTo>
                    <a:pt x="737" y="143"/>
                  </a:lnTo>
                  <a:lnTo>
                    <a:pt x="715" y="146"/>
                  </a:lnTo>
                  <a:lnTo>
                    <a:pt x="697" y="148"/>
                  </a:lnTo>
                  <a:lnTo>
                    <a:pt x="678" y="146"/>
                  </a:lnTo>
                  <a:lnTo>
                    <a:pt x="655" y="143"/>
                  </a:lnTo>
                  <a:lnTo>
                    <a:pt x="657" y="139"/>
                  </a:lnTo>
                  <a:lnTo>
                    <a:pt x="657" y="134"/>
                  </a:lnTo>
                  <a:lnTo>
                    <a:pt x="672" y="131"/>
                  </a:lnTo>
                  <a:lnTo>
                    <a:pt x="687" y="128"/>
                  </a:lnTo>
                  <a:lnTo>
                    <a:pt x="673" y="128"/>
                  </a:lnTo>
                  <a:lnTo>
                    <a:pt x="660" y="128"/>
                  </a:lnTo>
                  <a:lnTo>
                    <a:pt x="660" y="126"/>
                  </a:lnTo>
                  <a:lnTo>
                    <a:pt x="660" y="123"/>
                  </a:lnTo>
                  <a:lnTo>
                    <a:pt x="663" y="121"/>
                  </a:lnTo>
                  <a:lnTo>
                    <a:pt x="667" y="121"/>
                  </a:lnTo>
                  <a:lnTo>
                    <a:pt x="672" y="123"/>
                  </a:lnTo>
                  <a:lnTo>
                    <a:pt x="677" y="123"/>
                  </a:lnTo>
                  <a:lnTo>
                    <a:pt x="683" y="123"/>
                  </a:lnTo>
                  <a:lnTo>
                    <a:pt x="688" y="123"/>
                  </a:lnTo>
                  <a:lnTo>
                    <a:pt x="678" y="119"/>
                  </a:lnTo>
                  <a:lnTo>
                    <a:pt x="668" y="118"/>
                  </a:lnTo>
                  <a:lnTo>
                    <a:pt x="668" y="114"/>
                  </a:lnTo>
                  <a:lnTo>
                    <a:pt x="670" y="113"/>
                  </a:lnTo>
                  <a:lnTo>
                    <a:pt x="675" y="109"/>
                  </a:lnTo>
                  <a:lnTo>
                    <a:pt x="680" y="106"/>
                  </a:lnTo>
                  <a:lnTo>
                    <a:pt x="680" y="106"/>
                  </a:lnTo>
                  <a:lnTo>
                    <a:pt x="680" y="104"/>
                  </a:lnTo>
                  <a:lnTo>
                    <a:pt x="663" y="109"/>
                  </a:lnTo>
                  <a:lnTo>
                    <a:pt x="650" y="116"/>
                  </a:lnTo>
                  <a:lnTo>
                    <a:pt x="643" y="118"/>
                  </a:lnTo>
                  <a:lnTo>
                    <a:pt x="637" y="119"/>
                  </a:lnTo>
                  <a:lnTo>
                    <a:pt x="628" y="121"/>
                  </a:lnTo>
                  <a:lnTo>
                    <a:pt x="618" y="119"/>
                  </a:lnTo>
                  <a:lnTo>
                    <a:pt x="618" y="114"/>
                  </a:lnTo>
                  <a:lnTo>
                    <a:pt x="620" y="108"/>
                  </a:lnTo>
                  <a:lnTo>
                    <a:pt x="633" y="104"/>
                  </a:lnTo>
                  <a:lnTo>
                    <a:pt x="645" y="99"/>
                  </a:lnTo>
                  <a:lnTo>
                    <a:pt x="655" y="92"/>
                  </a:lnTo>
                  <a:lnTo>
                    <a:pt x="663" y="84"/>
                  </a:lnTo>
                  <a:close/>
                  <a:moveTo>
                    <a:pt x="842" y="92"/>
                  </a:moveTo>
                  <a:lnTo>
                    <a:pt x="858" y="92"/>
                  </a:lnTo>
                  <a:lnTo>
                    <a:pt x="873" y="92"/>
                  </a:lnTo>
                  <a:lnTo>
                    <a:pt x="864" y="101"/>
                  </a:lnTo>
                  <a:lnTo>
                    <a:pt x="858" y="108"/>
                  </a:lnTo>
                  <a:lnTo>
                    <a:pt x="859" y="111"/>
                  </a:lnTo>
                  <a:lnTo>
                    <a:pt x="861" y="114"/>
                  </a:lnTo>
                  <a:lnTo>
                    <a:pt x="858" y="116"/>
                  </a:lnTo>
                  <a:lnTo>
                    <a:pt x="854" y="119"/>
                  </a:lnTo>
                  <a:lnTo>
                    <a:pt x="846" y="118"/>
                  </a:lnTo>
                  <a:lnTo>
                    <a:pt x="839" y="119"/>
                  </a:lnTo>
                  <a:lnTo>
                    <a:pt x="832" y="121"/>
                  </a:lnTo>
                  <a:lnTo>
                    <a:pt x="826" y="124"/>
                  </a:lnTo>
                  <a:lnTo>
                    <a:pt x="826" y="116"/>
                  </a:lnTo>
                  <a:lnTo>
                    <a:pt x="822" y="113"/>
                  </a:lnTo>
                  <a:lnTo>
                    <a:pt x="821" y="109"/>
                  </a:lnTo>
                  <a:lnTo>
                    <a:pt x="817" y="103"/>
                  </a:lnTo>
                  <a:lnTo>
                    <a:pt x="826" y="106"/>
                  </a:lnTo>
                  <a:lnTo>
                    <a:pt x="832" y="108"/>
                  </a:lnTo>
                  <a:lnTo>
                    <a:pt x="837" y="101"/>
                  </a:lnTo>
                  <a:lnTo>
                    <a:pt x="842" y="92"/>
                  </a:lnTo>
                  <a:close/>
                  <a:moveTo>
                    <a:pt x="889" y="92"/>
                  </a:moveTo>
                  <a:lnTo>
                    <a:pt x="901" y="92"/>
                  </a:lnTo>
                  <a:lnTo>
                    <a:pt x="913" y="92"/>
                  </a:lnTo>
                  <a:lnTo>
                    <a:pt x="913" y="94"/>
                  </a:lnTo>
                  <a:lnTo>
                    <a:pt x="913" y="96"/>
                  </a:lnTo>
                  <a:lnTo>
                    <a:pt x="914" y="99"/>
                  </a:lnTo>
                  <a:lnTo>
                    <a:pt x="914" y="101"/>
                  </a:lnTo>
                  <a:lnTo>
                    <a:pt x="914" y="103"/>
                  </a:lnTo>
                  <a:lnTo>
                    <a:pt x="913" y="103"/>
                  </a:lnTo>
                  <a:lnTo>
                    <a:pt x="901" y="104"/>
                  </a:lnTo>
                  <a:lnTo>
                    <a:pt x="893" y="106"/>
                  </a:lnTo>
                  <a:lnTo>
                    <a:pt x="884" y="109"/>
                  </a:lnTo>
                  <a:lnTo>
                    <a:pt x="879" y="116"/>
                  </a:lnTo>
                  <a:lnTo>
                    <a:pt x="878" y="114"/>
                  </a:lnTo>
                  <a:lnTo>
                    <a:pt x="876" y="114"/>
                  </a:lnTo>
                  <a:lnTo>
                    <a:pt x="876" y="114"/>
                  </a:lnTo>
                  <a:lnTo>
                    <a:pt x="876" y="113"/>
                  </a:lnTo>
                  <a:lnTo>
                    <a:pt x="878" y="106"/>
                  </a:lnTo>
                  <a:lnTo>
                    <a:pt x="881" y="101"/>
                  </a:lnTo>
                  <a:lnTo>
                    <a:pt x="884" y="96"/>
                  </a:lnTo>
                  <a:lnTo>
                    <a:pt x="889" y="92"/>
                  </a:lnTo>
                  <a:close/>
                  <a:moveTo>
                    <a:pt x="1007" y="92"/>
                  </a:moveTo>
                  <a:lnTo>
                    <a:pt x="1020" y="94"/>
                  </a:lnTo>
                  <a:lnTo>
                    <a:pt x="1033" y="96"/>
                  </a:lnTo>
                  <a:lnTo>
                    <a:pt x="1037" y="108"/>
                  </a:lnTo>
                  <a:lnTo>
                    <a:pt x="1042" y="121"/>
                  </a:lnTo>
                  <a:lnTo>
                    <a:pt x="1050" y="119"/>
                  </a:lnTo>
                  <a:lnTo>
                    <a:pt x="1058" y="119"/>
                  </a:lnTo>
                  <a:lnTo>
                    <a:pt x="1058" y="124"/>
                  </a:lnTo>
                  <a:lnTo>
                    <a:pt x="1058" y="128"/>
                  </a:lnTo>
                  <a:lnTo>
                    <a:pt x="1063" y="128"/>
                  </a:lnTo>
                  <a:lnTo>
                    <a:pt x="1067" y="128"/>
                  </a:lnTo>
                  <a:lnTo>
                    <a:pt x="1067" y="138"/>
                  </a:lnTo>
                  <a:lnTo>
                    <a:pt x="1067" y="144"/>
                  </a:lnTo>
                  <a:lnTo>
                    <a:pt x="1070" y="153"/>
                  </a:lnTo>
                  <a:lnTo>
                    <a:pt x="1074" y="159"/>
                  </a:lnTo>
                  <a:lnTo>
                    <a:pt x="1084" y="161"/>
                  </a:lnTo>
                  <a:lnTo>
                    <a:pt x="1095" y="166"/>
                  </a:lnTo>
                  <a:lnTo>
                    <a:pt x="1105" y="173"/>
                  </a:lnTo>
                  <a:lnTo>
                    <a:pt x="1110" y="178"/>
                  </a:lnTo>
                  <a:lnTo>
                    <a:pt x="1102" y="180"/>
                  </a:lnTo>
                  <a:lnTo>
                    <a:pt x="1094" y="185"/>
                  </a:lnTo>
                  <a:lnTo>
                    <a:pt x="1087" y="190"/>
                  </a:lnTo>
                  <a:lnTo>
                    <a:pt x="1082" y="195"/>
                  </a:lnTo>
                  <a:lnTo>
                    <a:pt x="1079" y="195"/>
                  </a:lnTo>
                  <a:lnTo>
                    <a:pt x="1077" y="195"/>
                  </a:lnTo>
                  <a:lnTo>
                    <a:pt x="1074" y="186"/>
                  </a:lnTo>
                  <a:lnTo>
                    <a:pt x="1065" y="181"/>
                  </a:lnTo>
                  <a:lnTo>
                    <a:pt x="1062" y="178"/>
                  </a:lnTo>
                  <a:lnTo>
                    <a:pt x="1058" y="178"/>
                  </a:lnTo>
                  <a:lnTo>
                    <a:pt x="1055" y="180"/>
                  </a:lnTo>
                  <a:lnTo>
                    <a:pt x="1052" y="183"/>
                  </a:lnTo>
                  <a:lnTo>
                    <a:pt x="1053" y="198"/>
                  </a:lnTo>
                  <a:lnTo>
                    <a:pt x="1058" y="215"/>
                  </a:lnTo>
                  <a:lnTo>
                    <a:pt x="1052" y="218"/>
                  </a:lnTo>
                  <a:lnTo>
                    <a:pt x="1045" y="221"/>
                  </a:lnTo>
                  <a:lnTo>
                    <a:pt x="1038" y="215"/>
                  </a:lnTo>
                  <a:lnTo>
                    <a:pt x="1033" y="210"/>
                  </a:lnTo>
                  <a:lnTo>
                    <a:pt x="1032" y="210"/>
                  </a:lnTo>
                  <a:lnTo>
                    <a:pt x="1030" y="210"/>
                  </a:lnTo>
                  <a:lnTo>
                    <a:pt x="1028" y="213"/>
                  </a:lnTo>
                  <a:lnTo>
                    <a:pt x="1027" y="215"/>
                  </a:lnTo>
                  <a:lnTo>
                    <a:pt x="1033" y="220"/>
                  </a:lnTo>
                  <a:lnTo>
                    <a:pt x="1038" y="226"/>
                  </a:lnTo>
                  <a:lnTo>
                    <a:pt x="1038" y="228"/>
                  </a:lnTo>
                  <a:lnTo>
                    <a:pt x="1038" y="231"/>
                  </a:lnTo>
                  <a:lnTo>
                    <a:pt x="1035" y="231"/>
                  </a:lnTo>
                  <a:lnTo>
                    <a:pt x="1033" y="231"/>
                  </a:lnTo>
                  <a:lnTo>
                    <a:pt x="1017" y="226"/>
                  </a:lnTo>
                  <a:lnTo>
                    <a:pt x="1002" y="220"/>
                  </a:lnTo>
                  <a:lnTo>
                    <a:pt x="995" y="215"/>
                  </a:lnTo>
                  <a:lnTo>
                    <a:pt x="990" y="208"/>
                  </a:lnTo>
                  <a:lnTo>
                    <a:pt x="985" y="201"/>
                  </a:lnTo>
                  <a:lnTo>
                    <a:pt x="983" y="195"/>
                  </a:lnTo>
                  <a:lnTo>
                    <a:pt x="991" y="190"/>
                  </a:lnTo>
                  <a:lnTo>
                    <a:pt x="998" y="183"/>
                  </a:lnTo>
                  <a:lnTo>
                    <a:pt x="1002" y="181"/>
                  </a:lnTo>
                  <a:lnTo>
                    <a:pt x="1007" y="180"/>
                  </a:lnTo>
                  <a:lnTo>
                    <a:pt x="1013" y="178"/>
                  </a:lnTo>
                  <a:lnTo>
                    <a:pt x="1022" y="176"/>
                  </a:lnTo>
                  <a:lnTo>
                    <a:pt x="1025" y="181"/>
                  </a:lnTo>
                  <a:lnTo>
                    <a:pt x="1030" y="183"/>
                  </a:lnTo>
                  <a:lnTo>
                    <a:pt x="1035" y="183"/>
                  </a:lnTo>
                  <a:lnTo>
                    <a:pt x="1040" y="180"/>
                  </a:lnTo>
                  <a:lnTo>
                    <a:pt x="1040" y="180"/>
                  </a:lnTo>
                  <a:lnTo>
                    <a:pt x="1040" y="178"/>
                  </a:lnTo>
                  <a:lnTo>
                    <a:pt x="1038" y="176"/>
                  </a:lnTo>
                  <a:lnTo>
                    <a:pt x="1035" y="175"/>
                  </a:lnTo>
                  <a:lnTo>
                    <a:pt x="1030" y="173"/>
                  </a:lnTo>
                  <a:lnTo>
                    <a:pt x="1023" y="173"/>
                  </a:lnTo>
                  <a:lnTo>
                    <a:pt x="1023" y="164"/>
                  </a:lnTo>
                  <a:lnTo>
                    <a:pt x="1025" y="158"/>
                  </a:lnTo>
                  <a:lnTo>
                    <a:pt x="1015" y="153"/>
                  </a:lnTo>
                  <a:lnTo>
                    <a:pt x="1008" y="146"/>
                  </a:lnTo>
                  <a:lnTo>
                    <a:pt x="1002" y="138"/>
                  </a:lnTo>
                  <a:lnTo>
                    <a:pt x="995" y="129"/>
                  </a:lnTo>
                  <a:lnTo>
                    <a:pt x="976" y="134"/>
                  </a:lnTo>
                  <a:lnTo>
                    <a:pt x="955" y="138"/>
                  </a:lnTo>
                  <a:lnTo>
                    <a:pt x="955" y="143"/>
                  </a:lnTo>
                  <a:lnTo>
                    <a:pt x="955" y="149"/>
                  </a:lnTo>
                  <a:lnTo>
                    <a:pt x="948" y="153"/>
                  </a:lnTo>
                  <a:lnTo>
                    <a:pt x="941" y="158"/>
                  </a:lnTo>
                  <a:lnTo>
                    <a:pt x="941" y="163"/>
                  </a:lnTo>
                  <a:lnTo>
                    <a:pt x="941" y="166"/>
                  </a:lnTo>
                  <a:lnTo>
                    <a:pt x="940" y="169"/>
                  </a:lnTo>
                  <a:lnTo>
                    <a:pt x="936" y="173"/>
                  </a:lnTo>
                  <a:lnTo>
                    <a:pt x="925" y="173"/>
                  </a:lnTo>
                  <a:lnTo>
                    <a:pt x="911" y="175"/>
                  </a:lnTo>
                  <a:lnTo>
                    <a:pt x="913" y="178"/>
                  </a:lnTo>
                  <a:lnTo>
                    <a:pt x="913" y="180"/>
                  </a:lnTo>
                  <a:lnTo>
                    <a:pt x="901" y="180"/>
                  </a:lnTo>
                  <a:lnTo>
                    <a:pt x="889" y="183"/>
                  </a:lnTo>
                  <a:lnTo>
                    <a:pt x="879" y="186"/>
                  </a:lnTo>
                  <a:lnTo>
                    <a:pt x="866" y="190"/>
                  </a:lnTo>
                  <a:lnTo>
                    <a:pt x="861" y="186"/>
                  </a:lnTo>
                  <a:lnTo>
                    <a:pt x="858" y="183"/>
                  </a:lnTo>
                  <a:lnTo>
                    <a:pt x="854" y="181"/>
                  </a:lnTo>
                  <a:lnTo>
                    <a:pt x="847" y="180"/>
                  </a:lnTo>
                  <a:lnTo>
                    <a:pt x="846" y="183"/>
                  </a:lnTo>
                  <a:lnTo>
                    <a:pt x="844" y="186"/>
                  </a:lnTo>
                  <a:lnTo>
                    <a:pt x="849" y="188"/>
                  </a:lnTo>
                  <a:lnTo>
                    <a:pt x="853" y="190"/>
                  </a:lnTo>
                  <a:lnTo>
                    <a:pt x="856" y="191"/>
                  </a:lnTo>
                  <a:lnTo>
                    <a:pt x="858" y="195"/>
                  </a:lnTo>
                  <a:lnTo>
                    <a:pt x="858" y="200"/>
                  </a:lnTo>
                  <a:lnTo>
                    <a:pt x="858" y="205"/>
                  </a:lnTo>
                  <a:lnTo>
                    <a:pt x="842" y="206"/>
                  </a:lnTo>
                  <a:lnTo>
                    <a:pt x="827" y="206"/>
                  </a:lnTo>
                  <a:lnTo>
                    <a:pt x="827" y="211"/>
                  </a:lnTo>
                  <a:lnTo>
                    <a:pt x="827" y="211"/>
                  </a:lnTo>
                  <a:lnTo>
                    <a:pt x="826" y="213"/>
                  </a:lnTo>
                  <a:lnTo>
                    <a:pt x="821" y="213"/>
                  </a:lnTo>
                  <a:lnTo>
                    <a:pt x="812" y="208"/>
                  </a:lnTo>
                  <a:lnTo>
                    <a:pt x="801" y="205"/>
                  </a:lnTo>
                  <a:lnTo>
                    <a:pt x="801" y="206"/>
                  </a:lnTo>
                  <a:lnTo>
                    <a:pt x="801" y="206"/>
                  </a:lnTo>
                  <a:lnTo>
                    <a:pt x="802" y="208"/>
                  </a:lnTo>
                  <a:lnTo>
                    <a:pt x="804" y="208"/>
                  </a:lnTo>
                  <a:lnTo>
                    <a:pt x="811" y="213"/>
                  </a:lnTo>
                  <a:lnTo>
                    <a:pt x="817" y="218"/>
                  </a:lnTo>
                  <a:lnTo>
                    <a:pt x="806" y="220"/>
                  </a:lnTo>
                  <a:lnTo>
                    <a:pt x="794" y="223"/>
                  </a:lnTo>
                  <a:lnTo>
                    <a:pt x="784" y="228"/>
                  </a:lnTo>
                  <a:lnTo>
                    <a:pt x="776" y="233"/>
                  </a:lnTo>
                  <a:lnTo>
                    <a:pt x="757" y="245"/>
                  </a:lnTo>
                  <a:lnTo>
                    <a:pt x="739" y="255"/>
                  </a:lnTo>
                  <a:lnTo>
                    <a:pt x="740" y="263"/>
                  </a:lnTo>
                  <a:lnTo>
                    <a:pt x="740" y="272"/>
                  </a:lnTo>
                  <a:lnTo>
                    <a:pt x="745" y="275"/>
                  </a:lnTo>
                  <a:lnTo>
                    <a:pt x="752" y="278"/>
                  </a:lnTo>
                  <a:lnTo>
                    <a:pt x="752" y="280"/>
                  </a:lnTo>
                  <a:lnTo>
                    <a:pt x="752" y="283"/>
                  </a:lnTo>
                  <a:lnTo>
                    <a:pt x="747" y="287"/>
                  </a:lnTo>
                  <a:lnTo>
                    <a:pt x="742" y="288"/>
                  </a:lnTo>
                  <a:lnTo>
                    <a:pt x="742" y="290"/>
                  </a:lnTo>
                  <a:lnTo>
                    <a:pt x="742" y="290"/>
                  </a:lnTo>
                  <a:lnTo>
                    <a:pt x="755" y="290"/>
                  </a:lnTo>
                  <a:lnTo>
                    <a:pt x="765" y="292"/>
                  </a:lnTo>
                  <a:lnTo>
                    <a:pt x="772" y="295"/>
                  </a:lnTo>
                  <a:lnTo>
                    <a:pt x="779" y="298"/>
                  </a:lnTo>
                  <a:lnTo>
                    <a:pt x="787" y="308"/>
                  </a:lnTo>
                  <a:lnTo>
                    <a:pt x="799" y="317"/>
                  </a:lnTo>
                  <a:lnTo>
                    <a:pt x="811" y="317"/>
                  </a:lnTo>
                  <a:lnTo>
                    <a:pt x="821" y="320"/>
                  </a:lnTo>
                  <a:lnTo>
                    <a:pt x="821" y="325"/>
                  </a:lnTo>
                  <a:lnTo>
                    <a:pt x="821" y="332"/>
                  </a:lnTo>
                  <a:lnTo>
                    <a:pt x="819" y="337"/>
                  </a:lnTo>
                  <a:lnTo>
                    <a:pt x="817" y="344"/>
                  </a:lnTo>
                  <a:lnTo>
                    <a:pt x="816" y="349"/>
                  </a:lnTo>
                  <a:lnTo>
                    <a:pt x="814" y="355"/>
                  </a:lnTo>
                  <a:lnTo>
                    <a:pt x="816" y="362"/>
                  </a:lnTo>
                  <a:lnTo>
                    <a:pt x="817" y="369"/>
                  </a:lnTo>
                  <a:lnTo>
                    <a:pt x="826" y="367"/>
                  </a:lnTo>
                  <a:lnTo>
                    <a:pt x="834" y="367"/>
                  </a:lnTo>
                  <a:lnTo>
                    <a:pt x="842" y="357"/>
                  </a:lnTo>
                  <a:lnTo>
                    <a:pt x="849" y="344"/>
                  </a:lnTo>
                  <a:lnTo>
                    <a:pt x="854" y="330"/>
                  </a:lnTo>
                  <a:lnTo>
                    <a:pt x="858" y="318"/>
                  </a:lnTo>
                  <a:lnTo>
                    <a:pt x="871" y="317"/>
                  </a:lnTo>
                  <a:lnTo>
                    <a:pt x="881" y="313"/>
                  </a:lnTo>
                  <a:lnTo>
                    <a:pt x="889" y="308"/>
                  </a:lnTo>
                  <a:lnTo>
                    <a:pt x="899" y="303"/>
                  </a:lnTo>
                  <a:lnTo>
                    <a:pt x="899" y="285"/>
                  </a:lnTo>
                  <a:lnTo>
                    <a:pt x="899" y="268"/>
                  </a:lnTo>
                  <a:lnTo>
                    <a:pt x="906" y="263"/>
                  </a:lnTo>
                  <a:lnTo>
                    <a:pt x="911" y="257"/>
                  </a:lnTo>
                  <a:lnTo>
                    <a:pt x="914" y="250"/>
                  </a:lnTo>
                  <a:lnTo>
                    <a:pt x="918" y="243"/>
                  </a:lnTo>
                  <a:lnTo>
                    <a:pt x="923" y="236"/>
                  </a:lnTo>
                  <a:lnTo>
                    <a:pt x="926" y="230"/>
                  </a:lnTo>
                  <a:lnTo>
                    <a:pt x="933" y="225"/>
                  </a:lnTo>
                  <a:lnTo>
                    <a:pt x="940" y="223"/>
                  </a:lnTo>
                  <a:lnTo>
                    <a:pt x="948" y="226"/>
                  </a:lnTo>
                  <a:lnTo>
                    <a:pt x="955" y="226"/>
                  </a:lnTo>
                  <a:lnTo>
                    <a:pt x="961" y="225"/>
                  </a:lnTo>
                  <a:lnTo>
                    <a:pt x="970" y="223"/>
                  </a:lnTo>
                  <a:lnTo>
                    <a:pt x="973" y="230"/>
                  </a:lnTo>
                  <a:lnTo>
                    <a:pt x="978" y="235"/>
                  </a:lnTo>
                  <a:lnTo>
                    <a:pt x="985" y="240"/>
                  </a:lnTo>
                  <a:lnTo>
                    <a:pt x="991" y="245"/>
                  </a:lnTo>
                  <a:lnTo>
                    <a:pt x="988" y="257"/>
                  </a:lnTo>
                  <a:lnTo>
                    <a:pt x="983" y="270"/>
                  </a:lnTo>
                  <a:lnTo>
                    <a:pt x="990" y="275"/>
                  </a:lnTo>
                  <a:lnTo>
                    <a:pt x="996" y="278"/>
                  </a:lnTo>
                  <a:lnTo>
                    <a:pt x="1003" y="277"/>
                  </a:lnTo>
                  <a:lnTo>
                    <a:pt x="1010" y="275"/>
                  </a:lnTo>
                  <a:lnTo>
                    <a:pt x="1022" y="267"/>
                  </a:lnTo>
                  <a:lnTo>
                    <a:pt x="1033" y="255"/>
                  </a:lnTo>
                  <a:lnTo>
                    <a:pt x="1038" y="257"/>
                  </a:lnTo>
                  <a:lnTo>
                    <a:pt x="1040" y="260"/>
                  </a:lnTo>
                  <a:lnTo>
                    <a:pt x="1045" y="275"/>
                  </a:lnTo>
                  <a:lnTo>
                    <a:pt x="1048" y="292"/>
                  </a:lnTo>
                  <a:lnTo>
                    <a:pt x="1043" y="295"/>
                  </a:lnTo>
                  <a:lnTo>
                    <a:pt x="1038" y="298"/>
                  </a:lnTo>
                  <a:lnTo>
                    <a:pt x="1043" y="302"/>
                  </a:lnTo>
                  <a:lnTo>
                    <a:pt x="1045" y="307"/>
                  </a:lnTo>
                  <a:lnTo>
                    <a:pt x="1047" y="312"/>
                  </a:lnTo>
                  <a:lnTo>
                    <a:pt x="1047" y="317"/>
                  </a:lnTo>
                  <a:lnTo>
                    <a:pt x="1057" y="317"/>
                  </a:lnTo>
                  <a:lnTo>
                    <a:pt x="1067" y="318"/>
                  </a:lnTo>
                  <a:lnTo>
                    <a:pt x="1070" y="327"/>
                  </a:lnTo>
                  <a:lnTo>
                    <a:pt x="1072" y="337"/>
                  </a:lnTo>
                  <a:lnTo>
                    <a:pt x="1079" y="337"/>
                  </a:lnTo>
                  <a:lnTo>
                    <a:pt x="1084" y="335"/>
                  </a:lnTo>
                  <a:lnTo>
                    <a:pt x="1084" y="342"/>
                  </a:lnTo>
                  <a:lnTo>
                    <a:pt x="1084" y="350"/>
                  </a:lnTo>
                  <a:lnTo>
                    <a:pt x="1072" y="360"/>
                  </a:lnTo>
                  <a:lnTo>
                    <a:pt x="1052" y="372"/>
                  </a:lnTo>
                  <a:lnTo>
                    <a:pt x="1042" y="377"/>
                  </a:lnTo>
                  <a:lnTo>
                    <a:pt x="1032" y="380"/>
                  </a:lnTo>
                  <a:lnTo>
                    <a:pt x="1023" y="384"/>
                  </a:lnTo>
                  <a:lnTo>
                    <a:pt x="1015" y="384"/>
                  </a:lnTo>
                  <a:lnTo>
                    <a:pt x="1003" y="382"/>
                  </a:lnTo>
                  <a:lnTo>
                    <a:pt x="988" y="379"/>
                  </a:lnTo>
                  <a:lnTo>
                    <a:pt x="980" y="377"/>
                  </a:lnTo>
                  <a:lnTo>
                    <a:pt x="971" y="377"/>
                  </a:lnTo>
                  <a:lnTo>
                    <a:pt x="963" y="377"/>
                  </a:lnTo>
                  <a:lnTo>
                    <a:pt x="956" y="380"/>
                  </a:lnTo>
                  <a:lnTo>
                    <a:pt x="943" y="387"/>
                  </a:lnTo>
                  <a:lnTo>
                    <a:pt x="931" y="396"/>
                  </a:lnTo>
                  <a:lnTo>
                    <a:pt x="925" y="399"/>
                  </a:lnTo>
                  <a:lnTo>
                    <a:pt x="919" y="402"/>
                  </a:lnTo>
                  <a:lnTo>
                    <a:pt x="911" y="406"/>
                  </a:lnTo>
                  <a:lnTo>
                    <a:pt x="904" y="407"/>
                  </a:lnTo>
                  <a:lnTo>
                    <a:pt x="901" y="414"/>
                  </a:lnTo>
                  <a:lnTo>
                    <a:pt x="898" y="421"/>
                  </a:lnTo>
                  <a:lnTo>
                    <a:pt x="898" y="421"/>
                  </a:lnTo>
                  <a:lnTo>
                    <a:pt x="899" y="421"/>
                  </a:lnTo>
                  <a:lnTo>
                    <a:pt x="914" y="411"/>
                  </a:lnTo>
                  <a:lnTo>
                    <a:pt x="933" y="399"/>
                  </a:lnTo>
                  <a:lnTo>
                    <a:pt x="943" y="396"/>
                  </a:lnTo>
                  <a:lnTo>
                    <a:pt x="953" y="392"/>
                  </a:lnTo>
                  <a:lnTo>
                    <a:pt x="965" y="392"/>
                  </a:lnTo>
                  <a:lnTo>
                    <a:pt x="976" y="394"/>
                  </a:lnTo>
                  <a:lnTo>
                    <a:pt x="975" y="399"/>
                  </a:lnTo>
                  <a:lnTo>
                    <a:pt x="975" y="406"/>
                  </a:lnTo>
                  <a:lnTo>
                    <a:pt x="968" y="406"/>
                  </a:lnTo>
                  <a:lnTo>
                    <a:pt x="965" y="406"/>
                  </a:lnTo>
                  <a:lnTo>
                    <a:pt x="961" y="407"/>
                  </a:lnTo>
                  <a:lnTo>
                    <a:pt x="958" y="409"/>
                  </a:lnTo>
                  <a:lnTo>
                    <a:pt x="958" y="411"/>
                  </a:lnTo>
                  <a:lnTo>
                    <a:pt x="958" y="411"/>
                  </a:lnTo>
                  <a:lnTo>
                    <a:pt x="961" y="414"/>
                  </a:lnTo>
                  <a:lnTo>
                    <a:pt x="965" y="417"/>
                  </a:lnTo>
                  <a:lnTo>
                    <a:pt x="961" y="421"/>
                  </a:lnTo>
                  <a:lnTo>
                    <a:pt x="958" y="424"/>
                  </a:lnTo>
                  <a:lnTo>
                    <a:pt x="961" y="427"/>
                  </a:lnTo>
                  <a:lnTo>
                    <a:pt x="961" y="429"/>
                  </a:lnTo>
                  <a:lnTo>
                    <a:pt x="961" y="431"/>
                  </a:lnTo>
                  <a:lnTo>
                    <a:pt x="961" y="437"/>
                  </a:lnTo>
                  <a:lnTo>
                    <a:pt x="971" y="441"/>
                  </a:lnTo>
                  <a:lnTo>
                    <a:pt x="980" y="442"/>
                  </a:lnTo>
                  <a:lnTo>
                    <a:pt x="986" y="442"/>
                  </a:lnTo>
                  <a:lnTo>
                    <a:pt x="995" y="437"/>
                  </a:lnTo>
                  <a:lnTo>
                    <a:pt x="995" y="442"/>
                  </a:lnTo>
                  <a:lnTo>
                    <a:pt x="995" y="446"/>
                  </a:lnTo>
                  <a:lnTo>
                    <a:pt x="993" y="446"/>
                  </a:lnTo>
                  <a:lnTo>
                    <a:pt x="991" y="446"/>
                  </a:lnTo>
                  <a:lnTo>
                    <a:pt x="978" y="452"/>
                  </a:lnTo>
                  <a:lnTo>
                    <a:pt x="965" y="457"/>
                  </a:lnTo>
                  <a:lnTo>
                    <a:pt x="951" y="462"/>
                  </a:lnTo>
                  <a:lnTo>
                    <a:pt x="938" y="471"/>
                  </a:lnTo>
                  <a:lnTo>
                    <a:pt x="933" y="469"/>
                  </a:lnTo>
                  <a:lnTo>
                    <a:pt x="930" y="468"/>
                  </a:lnTo>
                  <a:lnTo>
                    <a:pt x="928" y="466"/>
                  </a:lnTo>
                  <a:lnTo>
                    <a:pt x="928" y="462"/>
                  </a:lnTo>
                  <a:lnTo>
                    <a:pt x="928" y="461"/>
                  </a:lnTo>
                  <a:lnTo>
                    <a:pt x="930" y="457"/>
                  </a:lnTo>
                  <a:lnTo>
                    <a:pt x="943" y="454"/>
                  </a:lnTo>
                  <a:lnTo>
                    <a:pt x="958" y="449"/>
                  </a:lnTo>
                  <a:lnTo>
                    <a:pt x="958" y="447"/>
                  </a:lnTo>
                  <a:lnTo>
                    <a:pt x="958" y="446"/>
                  </a:lnTo>
                  <a:lnTo>
                    <a:pt x="958" y="444"/>
                  </a:lnTo>
                  <a:lnTo>
                    <a:pt x="958" y="442"/>
                  </a:lnTo>
                  <a:lnTo>
                    <a:pt x="950" y="442"/>
                  </a:lnTo>
                  <a:lnTo>
                    <a:pt x="943" y="441"/>
                  </a:lnTo>
                  <a:lnTo>
                    <a:pt x="928" y="452"/>
                  </a:lnTo>
                  <a:lnTo>
                    <a:pt x="908" y="462"/>
                  </a:lnTo>
                  <a:lnTo>
                    <a:pt x="889" y="471"/>
                  </a:lnTo>
                  <a:lnTo>
                    <a:pt x="871" y="481"/>
                  </a:lnTo>
                  <a:lnTo>
                    <a:pt x="869" y="488"/>
                  </a:lnTo>
                  <a:lnTo>
                    <a:pt x="869" y="496"/>
                  </a:lnTo>
                  <a:lnTo>
                    <a:pt x="858" y="501"/>
                  </a:lnTo>
                  <a:lnTo>
                    <a:pt x="844" y="506"/>
                  </a:lnTo>
                  <a:lnTo>
                    <a:pt x="832" y="513"/>
                  </a:lnTo>
                  <a:lnTo>
                    <a:pt x="821" y="519"/>
                  </a:lnTo>
                  <a:lnTo>
                    <a:pt x="811" y="528"/>
                  </a:lnTo>
                  <a:lnTo>
                    <a:pt x="801" y="538"/>
                  </a:lnTo>
                  <a:lnTo>
                    <a:pt x="792" y="546"/>
                  </a:lnTo>
                  <a:lnTo>
                    <a:pt x="786" y="556"/>
                  </a:lnTo>
                  <a:lnTo>
                    <a:pt x="782" y="566"/>
                  </a:lnTo>
                  <a:lnTo>
                    <a:pt x="781" y="573"/>
                  </a:lnTo>
                  <a:lnTo>
                    <a:pt x="777" y="580"/>
                  </a:lnTo>
                  <a:lnTo>
                    <a:pt x="772" y="585"/>
                  </a:lnTo>
                  <a:lnTo>
                    <a:pt x="754" y="596"/>
                  </a:lnTo>
                  <a:lnTo>
                    <a:pt x="732" y="610"/>
                  </a:lnTo>
                  <a:lnTo>
                    <a:pt x="722" y="617"/>
                  </a:lnTo>
                  <a:lnTo>
                    <a:pt x="712" y="623"/>
                  </a:lnTo>
                  <a:lnTo>
                    <a:pt x="705" y="632"/>
                  </a:lnTo>
                  <a:lnTo>
                    <a:pt x="700" y="640"/>
                  </a:lnTo>
                  <a:lnTo>
                    <a:pt x="698" y="648"/>
                  </a:lnTo>
                  <a:lnTo>
                    <a:pt x="698" y="657"/>
                  </a:lnTo>
                  <a:lnTo>
                    <a:pt x="698" y="667"/>
                  </a:lnTo>
                  <a:lnTo>
                    <a:pt x="700" y="677"/>
                  </a:lnTo>
                  <a:lnTo>
                    <a:pt x="702" y="687"/>
                  </a:lnTo>
                  <a:lnTo>
                    <a:pt x="704" y="697"/>
                  </a:lnTo>
                  <a:lnTo>
                    <a:pt x="704" y="705"/>
                  </a:lnTo>
                  <a:lnTo>
                    <a:pt x="702" y="715"/>
                  </a:lnTo>
                  <a:lnTo>
                    <a:pt x="693" y="715"/>
                  </a:lnTo>
                  <a:lnTo>
                    <a:pt x="687" y="714"/>
                  </a:lnTo>
                  <a:lnTo>
                    <a:pt x="683" y="702"/>
                  </a:lnTo>
                  <a:lnTo>
                    <a:pt x="678" y="694"/>
                  </a:lnTo>
                  <a:lnTo>
                    <a:pt x="678" y="680"/>
                  </a:lnTo>
                  <a:lnTo>
                    <a:pt x="680" y="665"/>
                  </a:lnTo>
                  <a:lnTo>
                    <a:pt x="677" y="660"/>
                  </a:lnTo>
                  <a:lnTo>
                    <a:pt x="672" y="657"/>
                  </a:lnTo>
                  <a:lnTo>
                    <a:pt x="665" y="653"/>
                  </a:lnTo>
                  <a:lnTo>
                    <a:pt x="657" y="652"/>
                  </a:lnTo>
                  <a:lnTo>
                    <a:pt x="642" y="648"/>
                  </a:lnTo>
                  <a:lnTo>
                    <a:pt x="627" y="643"/>
                  </a:lnTo>
                  <a:lnTo>
                    <a:pt x="615" y="653"/>
                  </a:lnTo>
                  <a:lnTo>
                    <a:pt x="605" y="663"/>
                  </a:lnTo>
                  <a:lnTo>
                    <a:pt x="591" y="660"/>
                  </a:lnTo>
                  <a:lnTo>
                    <a:pt x="576" y="657"/>
                  </a:lnTo>
                  <a:lnTo>
                    <a:pt x="561" y="657"/>
                  </a:lnTo>
                  <a:lnTo>
                    <a:pt x="548" y="660"/>
                  </a:lnTo>
                  <a:lnTo>
                    <a:pt x="533" y="663"/>
                  </a:lnTo>
                  <a:lnTo>
                    <a:pt x="521" y="670"/>
                  </a:lnTo>
                  <a:lnTo>
                    <a:pt x="516" y="675"/>
                  </a:lnTo>
                  <a:lnTo>
                    <a:pt x="511" y="680"/>
                  </a:lnTo>
                  <a:lnTo>
                    <a:pt x="508" y="685"/>
                  </a:lnTo>
                  <a:lnTo>
                    <a:pt x="504" y="690"/>
                  </a:lnTo>
                  <a:lnTo>
                    <a:pt x="503" y="700"/>
                  </a:lnTo>
                  <a:lnTo>
                    <a:pt x="501" y="710"/>
                  </a:lnTo>
                  <a:lnTo>
                    <a:pt x="494" y="720"/>
                  </a:lnTo>
                  <a:lnTo>
                    <a:pt x="489" y="732"/>
                  </a:lnTo>
                  <a:lnTo>
                    <a:pt x="488" y="739"/>
                  </a:lnTo>
                  <a:lnTo>
                    <a:pt x="486" y="745"/>
                  </a:lnTo>
                  <a:lnTo>
                    <a:pt x="484" y="752"/>
                  </a:lnTo>
                  <a:lnTo>
                    <a:pt x="484" y="761"/>
                  </a:lnTo>
                  <a:lnTo>
                    <a:pt x="488" y="774"/>
                  </a:lnTo>
                  <a:lnTo>
                    <a:pt x="494" y="789"/>
                  </a:lnTo>
                  <a:lnTo>
                    <a:pt x="501" y="801"/>
                  </a:lnTo>
                  <a:lnTo>
                    <a:pt x="506" y="812"/>
                  </a:lnTo>
                  <a:lnTo>
                    <a:pt x="529" y="812"/>
                  </a:lnTo>
                  <a:lnTo>
                    <a:pt x="555" y="811"/>
                  </a:lnTo>
                  <a:lnTo>
                    <a:pt x="558" y="802"/>
                  </a:lnTo>
                  <a:lnTo>
                    <a:pt x="563" y="792"/>
                  </a:lnTo>
                  <a:lnTo>
                    <a:pt x="570" y="784"/>
                  </a:lnTo>
                  <a:lnTo>
                    <a:pt x="576" y="776"/>
                  </a:lnTo>
                  <a:lnTo>
                    <a:pt x="585" y="771"/>
                  </a:lnTo>
                  <a:lnTo>
                    <a:pt x="595" y="767"/>
                  </a:lnTo>
                  <a:lnTo>
                    <a:pt x="600" y="766"/>
                  </a:lnTo>
                  <a:lnTo>
                    <a:pt x="605" y="767"/>
                  </a:lnTo>
                  <a:lnTo>
                    <a:pt x="611" y="767"/>
                  </a:lnTo>
                  <a:lnTo>
                    <a:pt x="618" y="771"/>
                  </a:lnTo>
                  <a:lnTo>
                    <a:pt x="618" y="772"/>
                  </a:lnTo>
                  <a:lnTo>
                    <a:pt x="618" y="772"/>
                  </a:lnTo>
                  <a:lnTo>
                    <a:pt x="618" y="776"/>
                  </a:lnTo>
                  <a:lnTo>
                    <a:pt x="616" y="781"/>
                  </a:lnTo>
                  <a:lnTo>
                    <a:pt x="610" y="782"/>
                  </a:lnTo>
                  <a:lnTo>
                    <a:pt x="605" y="789"/>
                  </a:lnTo>
                  <a:lnTo>
                    <a:pt x="598" y="796"/>
                  </a:lnTo>
                  <a:lnTo>
                    <a:pt x="595" y="806"/>
                  </a:lnTo>
                  <a:lnTo>
                    <a:pt x="591" y="814"/>
                  </a:lnTo>
                  <a:lnTo>
                    <a:pt x="588" y="824"/>
                  </a:lnTo>
                  <a:lnTo>
                    <a:pt x="588" y="833"/>
                  </a:lnTo>
                  <a:lnTo>
                    <a:pt x="588" y="839"/>
                  </a:lnTo>
                  <a:lnTo>
                    <a:pt x="603" y="843"/>
                  </a:lnTo>
                  <a:lnTo>
                    <a:pt x="618" y="843"/>
                  </a:lnTo>
                  <a:lnTo>
                    <a:pt x="623" y="843"/>
                  </a:lnTo>
                  <a:lnTo>
                    <a:pt x="630" y="844"/>
                  </a:lnTo>
                  <a:lnTo>
                    <a:pt x="637" y="848"/>
                  </a:lnTo>
                  <a:lnTo>
                    <a:pt x="643" y="851"/>
                  </a:lnTo>
                  <a:lnTo>
                    <a:pt x="643" y="853"/>
                  </a:lnTo>
                  <a:lnTo>
                    <a:pt x="645" y="854"/>
                  </a:lnTo>
                  <a:lnTo>
                    <a:pt x="642" y="878"/>
                  </a:lnTo>
                  <a:lnTo>
                    <a:pt x="638" y="896"/>
                  </a:lnTo>
                  <a:lnTo>
                    <a:pt x="638" y="906"/>
                  </a:lnTo>
                  <a:lnTo>
                    <a:pt x="638" y="915"/>
                  </a:lnTo>
                  <a:lnTo>
                    <a:pt x="640" y="926"/>
                  </a:lnTo>
                  <a:lnTo>
                    <a:pt x="645" y="938"/>
                  </a:lnTo>
                  <a:lnTo>
                    <a:pt x="670" y="933"/>
                  </a:lnTo>
                  <a:lnTo>
                    <a:pt x="688" y="931"/>
                  </a:lnTo>
                  <a:lnTo>
                    <a:pt x="695" y="935"/>
                  </a:lnTo>
                  <a:lnTo>
                    <a:pt x="700" y="940"/>
                  </a:lnTo>
                  <a:lnTo>
                    <a:pt x="704" y="946"/>
                  </a:lnTo>
                  <a:lnTo>
                    <a:pt x="705" y="953"/>
                  </a:lnTo>
                  <a:lnTo>
                    <a:pt x="709" y="951"/>
                  </a:lnTo>
                  <a:lnTo>
                    <a:pt x="710" y="950"/>
                  </a:lnTo>
                  <a:lnTo>
                    <a:pt x="715" y="941"/>
                  </a:lnTo>
                  <a:lnTo>
                    <a:pt x="722" y="936"/>
                  </a:lnTo>
                  <a:lnTo>
                    <a:pt x="724" y="933"/>
                  </a:lnTo>
                  <a:lnTo>
                    <a:pt x="725" y="930"/>
                  </a:lnTo>
                  <a:lnTo>
                    <a:pt x="727" y="923"/>
                  </a:lnTo>
                  <a:lnTo>
                    <a:pt x="729" y="916"/>
                  </a:lnTo>
                  <a:lnTo>
                    <a:pt x="752" y="908"/>
                  </a:lnTo>
                  <a:lnTo>
                    <a:pt x="776" y="899"/>
                  </a:lnTo>
                  <a:lnTo>
                    <a:pt x="777" y="899"/>
                  </a:lnTo>
                  <a:lnTo>
                    <a:pt x="779" y="901"/>
                  </a:lnTo>
                  <a:lnTo>
                    <a:pt x="776" y="910"/>
                  </a:lnTo>
                  <a:lnTo>
                    <a:pt x="774" y="921"/>
                  </a:lnTo>
                  <a:lnTo>
                    <a:pt x="774" y="928"/>
                  </a:lnTo>
                  <a:lnTo>
                    <a:pt x="776" y="933"/>
                  </a:lnTo>
                  <a:lnTo>
                    <a:pt x="777" y="938"/>
                  </a:lnTo>
                  <a:lnTo>
                    <a:pt x="782" y="940"/>
                  </a:lnTo>
                  <a:lnTo>
                    <a:pt x="781" y="928"/>
                  </a:lnTo>
                  <a:lnTo>
                    <a:pt x="781" y="916"/>
                  </a:lnTo>
                  <a:lnTo>
                    <a:pt x="789" y="911"/>
                  </a:lnTo>
                  <a:lnTo>
                    <a:pt x="799" y="905"/>
                  </a:lnTo>
                  <a:lnTo>
                    <a:pt x="811" y="908"/>
                  </a:lnTo>
                  <a:lnTo>
                    <a:pt x="822" y="913"/>
                  </a:lnTo>
                  <a:lnTo>
                    <a:pt x="834" y="920"/>
                  </a:lnTo>
                  <a:lnTo>
                    <a:pt x="849" y="923"/>
                  </a:lnTo>
                  <a:lnTo>
                    <a:pt x="864" y="920"/>
                  </a:lnTo>
                  <a:lnTo>
                    <a:pt x="881" y="918"/>
                  </a:lnTo>
                  <a:lnTo>
                    <a:pt x="883" y="925"/>
                  </a:lnTo>
                  <a:lnTo>
                    <a:pt x="888" y="930"/>
                  </a:lnTo>
                  <a:lnTo>
                    <a:pt x="893" y="931"/>
                  </a:lnTo>
                  <a:lnTo>
                    <a:pt x="901" y="935"/>
                  </a:lnTo>
                  <a:lnTo>
                    <a:pt x="901" y="938"/>
                  </a:lnTo>
                  <a:lnTo>
                    <a:pt x="901" y="943"/>
                  </a:lnTo>
                  <a:lnTo>
                    <a:pt x="911" y="946"/>
                  </a:lnTo>
                  <a:lnTo>
                    <a:pt x="923" y="950"/>
                  </a:lnTo>
                  <a:lnTo>
                    <a:pt x="928" y="960"/>
                  </a:lnTo>
                  <a:lnTo>
                    <a:pt x="933" y="970"/>
                  </a:lnTo>
                  <a:lnTo>
                    <a:pt x="941" y="978"/>
                  </a:lnTo>
                  <a:lnTo>
                    <a:pt x="950" y="985"/>
                  </a:lnTo>
                  <a:lnTo>
                    <a:pt x="966" y="985"/>
                  </a:lnTo>
                  <a:lnTo>
                    <a:pt x="981" y="987"/>
                  </a:lnTo>
                  <a:lnTo>
                    <a:pt x="996" y="992"/>
                  </a:lnTo>
                  <a:lnTo>
                    <a:pt x="1007" y="998"/>
                  </a:lnTo>
                  <a:lnTo>
                    <a:pt x="1017" y="1008"/>
                  </a:lnTo>
                  <a:lnTo>
                    <a:pt x="1023" y="1020"/>
                  </a:lnTo>
                  <a:lnTo>
                    <a:pt x="1028" y="1033"/>
                  </a:lnTo>
                  <a:lnTo>
                    <a:pt x="1030" y="1050"/>
                  </a:lnTo>
                  <a:lnTo>
                    <a:pt x="1022" y="1057"/>
                  </a:lnTo>
                  <a:lnTo>
                    <a:pt x="1017" y="1064"/>
                  </a:lnTo>
                  <a:lnTo>
                    <a:pt x="1013" y="1072"/>
                  </a:lnTo>
                  <a:lnTo>
                    <a:pt x="1008" y="1080"/>
                  </a:lnTo>
                  <a:lnTo>
                    <a:pt x="1018" y="1079"/>
                  </a:lnTo>
                  <a:lnTo>
                    <a:pt x="1025" y="1080"/>
                  </a:lnTo>
                  <a:lnTo>
                    <a:pt x="1032" y="1085"/>
                  </a:lnTo>
                  <a:lnTo>
                    <a:pt x="1037" y="1090"/>
                  </a:lnTo>
                  <a:lnTo>
                    <a:pt x="1045" y="1085"/>
                  </a:lnTo>
                  <a:lnTo>
                    <a:pt x="1050" y="1080"/>
                  </a:lnTo>
                  <a:lnTo>
                    <a:pt x="1053" y="1077"/>
                  </a:lnTo>
                  <a:lnTo>
                    <a:pt x="1057" y="1074"/>
                  </a:lnTo>
                  <a:lnTo>
                    <a:pt x="1062" y="1072"/>
                  </a:lnTo>
                  <a:lnTo>
                    <a:pt x="1067" y="1070"/>
                  </a:lnTo>
                  <a:lnTo>
                    <a:pt x="1077" y="1077"/>
                  </a:lnTo>
                  <a:lnTo>
                    <a:pt x="1084" y="1084"/>
                  </a:lnTo>
                  <a:lnTo>
                    <a:pt x="1090" y="1092"/>
                  </a:lnTo>
                  <a:lnTo>
                    <a:pt x="1095" y="1104"/>
                  </a:lnTo>
                  <a:lnTo>
                    <a:pt x="1102" y="1100"/>
                  </a:lnTo>
                  <a:lnTo>
                    <a:pt x="1110" y="1100"/>
                  </a:lnTo>
                  <a:lnTo>
                    <a:pt x="1120" y="1100"/>
                  </a:lnTo>
                  <a:lnTo>
                    <a:pt x="1130" y="1100"/>
                  </a:lnTo>
                  <a:lnTo>
                    <a:pt x="1140" y="1104"/>
                  </a:lnTo>
                  <a:lnTo>
                    <a:pt x="1151" y="1105"/>
                  </a:lnTo>
                  <a:lnTo>
                    <a:pt x="1161" y="1110"/>
                  </a:lnTo>
                  <a:lnTo>
                    <a:pt x="1171" y="1114"/>
                  </a:lnTo>
                  <a:lnTo>
                    <a:pt x="1181" y="1121"/>
                  </a:lnTo>
                  <a:lnTo>
                    <a:pt x="1189" y="1126"/>
                  </a:lnTo>
                  <a:lnTo>
                    <a:pt x="1196" y="1132"/>
                  </a:lnTo>
                  <a:lnTo>
                    <a:pt x="1202" y="1141"/>
                  </a:lnTo>
                  <a:lnTo>
                    <a:pt x="1207" y="1149"/>
                  </a:lnTo>
                  <a:lnTo>
                    <a:pt x="1211" y="1157"/>
                  </a:lnTo>
                  <a:lnTo>
                    <a:pt x="1212" y="1166"/>
                  </a:lnTo>
                  <a:lnTo>
                    <a:pt x="1211" y="1174"/>
                  </a:lnTo>
                  <a:lnTo>
                    <a:pt x="1209" y="1184"/>
                  </a:lnTo>
                  <a:lnTo>
                    <a:pt x="1204" y="1192"/>
                  </a:lnTo>
                  <a:lnTo>
                    <a:pt x="1199" y="1201"/>
                  </a:lnTo>
                  <a:lnTo>
                    <a:pt x="1194" y="1209"/>
                  </a:lnTo>
                  <a:lnTo>
                    <a:pt x="1181" y="1226"/>
                  </a:lnTo>
                  <a:lnTo>
                    <a:pt x="1167" y="1239"/>
                  </a:lnTo>
                  <a:lnTo>
                    <a:pt x="1167" y="1263"/>
                  </a:lnTo>
                  <a:lnTo>
                    <a:pt x="1166" y="1288"/>
                  </a:lnTo>
                  <a:lnTo>
                    <a:pt x="1166" y="1301"/>
                  </a:lnTo>
                  <a:lnTo>
                    <a:pt x="1164" y="1315"/>
                  </a:lnTo>
                  <a:lnTo>
                    <a:pt x="1162" y="1328"/>
                  </a:lnTo>
                  <a:lnTo>
                    <a:pt x="1159" y="1338"/>
                  </a:lnTo>
                  <a:lnTo>
                    <a:pt x="1156" y="1350"/>
                  </a:lnTo>
                  <a:lnTo>
                    <a:pt x="1151" y="1360"/>
                  </a:lnTo>
                  <a:lnTo>
                    <a:pt x="1144" y="1368"/>
                  </a:lnTo>
                  <a:lnTo>
                    <a:pt x="1137" y="1377"/>
                  </a:lnTo>
                  <a:lnTo>
                    <a:pt x="1119" y="1378"/>
                  </a:lnTo>
                  <a:lnTo>
                    <a:pt x="1104" y="1382"/>
                  </a:lnTo>
                  <a:lnTo>
                    <a:pt x="1097" y="1383"/>
                  </a:lnTo>
                  <a:lnTo>
                    <a:pt x="1092" y="1387"/>
                  </a:lnTo>
                  <a:lnTo>
                    <a:pt x="1087" y="1392"/>
                  </a:lnTo>
                  <a:lnTo>
                    <a:pt x="1082" y="1395"/>
                  </a:lnTo>
                  <a:lnTo>
                    <a:pt x="1075" y="1407"/>
                  </a:lnTo>
                  <a:lnTo>
                    <a:pt x="1070" y="1420"/>
                  </a:lnTo>
                  <a:lnTo>
                    <a:pt x="1068" y="1437"/>
                  </a:lnTo>
                  <a:lnTo>
                    <a:pt x="1068" y="1455"/>
                  </a:lnTo>
                  <a:lnTo>
                    <a:pt x="1058" y="1462"/>
                  </a:lnTo>
                  <a:lnTo>
                    <a:pt x="1052" y="1470"/>
                  </a:lnTo>
                  <a:lnTo>
                    <a:pt x="1045" y="1479"/>
                  </a:lnTo>
                  <a:lnTo>
                    <a:pt x="1040" y="1489"/>
                  </a:lnTo>
                  <a:lnTo>
                    <a:pt x="1033" y="1511"/>
                  </a:lnTo>
                  <a:lnTo>
                    <a:pt x="1023" y="1534"/>
                  </a:lnTo>
                  <a:lnTo>
                    <a:pt x="1002" y="1534"/>
                  </a:lnTo>
                  <a:lnTo>
                    <a:pt x="983" y="1532"/>
                  </a:lnTo>
                  <a:lnTo>
                    <a:pt x="990" y="1541"/>
                  </a:lnTo>
                  <a:lnTo>
                    <a:pt x="996" y="1552"/>
                  </a:lnTo>
                  <a:lnTo>
                    <a:pt x="1000" y="1558"/>
                  </a:lnTo>
                  <a:lnTo>
                    <a:pt x="1002" y="1563"/>
                  </a:lnTo>
                  <a:lnTo>
                    <a:pt x="1003" y="1569"/>
                  </a:lnTo>
                  <a:lnTo>
                    <a:pt x="1002" y="1573"/>
                  </a:lnTo>
                  <a:lnTo>
                    <a:pt x="996" y="1579"/>
                  </a:lnTo>
                  <a:lnTo>
                    <a:pt x="990" y="1584"/>
                  </a:lnTo>
                  <a:lnTo>
                    <a:pt x="981" y="1586"/>
                  </a:lnTo>
                  <a:lnTo>
                    <a:pt x="973" y="1588"/>
                  </a:lnTo>
                  <a:lnTo>
                    <a:pt x="956" y="1591"/>
                  </a:lnTo>
                  <a:lnTo>
                    <a:pt x="943" y="1596"/>
                  </a:lnTo>
                  <a:lnTo>
                    <a:pt x="946" y="1601"/>
                  </a:lnTo>
                  <a:lnTo>
                    <a:pt x="950" y="1606"/>
                  </a:lnTo>
                  <a:lnTo>
                    <a:pt x="950" y="1613"/>
                  </a:lnTo>
                  <a:lnTo>
                    <a:pt x="948" y="1621"/>
                  </a:lnTo>
                  <a:lnTo>
                    <a:pt x="946" y="1621"/>
                  </a:lnTo>
                  <a:lnTo>
                    <a:pt x="946" y="1621"/>
                  </a:lnTo>
                  <a:lnTo>
                    <a:pt x="936" y="1618"/>
                  </a:lnTo>
                  <a:lnTo>
                    <a:pt x="926" y="1619"/>
                  </a:lnTo>
                  <a:lnTo>
                    <a:pt x="926" y="1619"/>
                  </a:lnTo>
                  <a:lnTo>
                    <a:pt x="926" y="1621"/>
                  </a:lnTo>
                  <a:lnTo>
                    <a:pt x="933" y="1629"/>
                  </a:lnTo>
                  <a:lnTo>
                    <a:pt x="938" y="1640"/>
                  </a:lnTo>
                  <a:lnTo>
                    <a:pt x="936" y="1656"/>
                  </a:lnTo>
                  <a:lnTo>
                    <a:pt x="933" y="1671"/>
                  </a:lnTo>
                  <a:lnTo>
                    <a:pt x="926" y="1673"/>
                  </a:lnTo>
                  <a:lnTo>
                    <a:pt x="921" y="1676"/>
                  </a:lnTo>
                  <a:lnTo>
                    <a:pt x="921" y="1683"/>
                  </a:lnTo>
                  <a:lnTo>
                    <a:pt x="923" y="1688"/>
                  </a:lnTo>
                  <a:lnTo>
                    <a:pt x="925" y="1690"/>
                  </a:lnTo>
                  <a:lnTo>
                    <a:pt x="928" y="1695"/>
                  </a:lnTo>
                  <a:lnTo>
                    <a:pt x="938" y="1696"/>
                  </a:lnTo>
                  <a:lnTo>
                    <a:pt x="945" y="1701"/>
                  </a:lnTo>
                  <a:lnTo>
                    <a:pt x="945" y="1710"/>
                  </a:lnTo>
                  <a:lnTo>
                    <a:pt x="943" y="1718"/>
                  </a:lnTo>
                  <a:lnTo>
                    <a:pt x="940" y="1725"/>
                  </a:lnTo>
                  <a:lnTo>
                    <a:pt x="938" y="1732"/>
                  </a:lnTo>
                  <a:lnTo>
                    <a:pt x="933" y="1743"/>
                  </a:lnTo>
                  <a:lnTo>
                    <a:pt x="930" y="1758"/>
                  </a:lnTo>
                  <a:lnTo>
                    <a:pt x="941" y="1767"/>
                  </a:lnTo>
                  <a:lnTo>
                    <a:pt x="961" y="1780"/>
                  </a:lnTo>
                  <a:lnTo>
                    <a:pt x="981" y="1795"/>
                  </a:lnTo>
                  <a:lnTo>
                    <a:pt x="990" y="1804"/>
                  </a:lnTo>
                  <a:lnTo>
                    <a:pt x="968" y="1804"/>
                  </a:lnTo>
                  <a:lnTo>
                    <a:pt x="950" y="1802"/>
                  </a:lnTo>
                  <a:lnTo>
                    <a:pt x="936" y="1799"/>
                  </a:lnTo>
                  <a:lnTo>
                    <a:pt x="925" y="1792"/>
                  </a:lnTo>
                  <a:lnTo>
                    <a:pt x="904" y="1775"/>
                  </a:lnTo>
                  <a:lnTo>
                    <a:pt x="878" y="1757"/>
                  </a:lnTo>
                  <a:lnTo>
                    <a:pt x="878" y="1752"/>
                  </a:lnTo>
                  <a:lnTo>
                    <a:pt x="879" y="1747"/>
                  </a:lnTo>
                  <a:lnTo>
                    <a:pt x="879" y="1742"/>
                  </a:lnTo>
                  <a:lnTo>
                    <a:pt x="876" y="1738"/>
                  </a:lnTo>
                  <a:lnTo>
                    <a:pt x="861" y="1727"/>
                  </a:lnTo>
                  <a:lnTo>
                    <a:pt x="847" y="1712"/>
                  </a:lnTo>
                  <a:lnTo>
                    <a:pt x="856" y="1712"/>
                  </a:lnTo>
                  <a:lnTo>
                    <a:pt x="864" y="1713"/>
                  </a:lnTo>
                  <a:lnTo>
                    <a:pt x="864" y="1710"/>
                  </a:lnTo>
                  <a:lnTo>
                    <a:pt x="863" y="1708"/>
                  </a:lnTo>
                  <a:lnTo>
                    <a:pt x="856" y="1705"/>
                  </a:lnTo>
                  <a:lnTo>
                    <a:pt x="847" y="1700"/>
                  </a:lnTo>
                  <a:lnTo>
                    <a:pt x="839" y="1695"/>
                  </a:lnTo>
                  <a:lnTo>
                    <a:pt x="834" y="1688"/>
                  </a:lnTo>
                  <a:lnTo>
                    <a:pt x="839" y="1686"/>
                  </a:lnTo>
                  <a:lnTo>
                    <a:pt x="844" y="1686"/>
                  </a:lnTo>
                  <a:lnTo>
                    <a:pt x="844" y="1681"/>
                  </a:lnTo>
                  <a:lnTo>
                    <a:pt x="844" y="1676"/>
                  </a:lnTo>
                  <a:lnTo>
                    <a:pt x="851" y="1676"/>
                  </a:lnTo>
                  <a:lnTo>
                    <a:pt x="858" y="1676"/>
                  </a:lnTo>
                  <a:lnTo>
                    <a:pt x="858" y="1671"/>
                  </a:lnTo>
                  <a:lnTo>
                    <a:pt x="858" y="1666"/>
                  </a:lnTo>
                  <a:lnTo>
                    <a:pt x="854" y="1663"/>
                  </a:lnTo>
                  <a:lnTo>
                    <a:pt x="851" y="1660"/>
                  </a:lnTo>
                  <a:lnTo>
                    <a:pt x="849" y="1656"/>
                  </a:lnTo>
                  <a:lnTo>
                    <a:pt x="847" y="1653"/>
                  </a:lnTo>
                  <a:lnTo>
                    <a:pt x="847" y="1643"/>
                  </a:lnTo>
                  <a:lnTo>
                    <a:pt x="849" y="1631"/>
                  </a:lnTo>
                  <a:lnTo>
                    <a:pt x="842" y="1628"/>
                  </a:lnTo>
                  <a:lnTo>
                    <a:pt x="839" y="1621"/>
                  </a:lnTo>
                  <a:lnTo>
                    <a:pt x="837" y="1621"/>
                  </a:lnTo>
                  <a:lnTo>
                    <a:pt x="836" y="1621"/>
                  </a:lnTo>
                  <a:lnTo>
                    <a:pt x="834" y="1631"/>
                  </a:lnTo>
                  <a:lnTo>
                    <a:pt x="832" y="1641"/>
                  </a:lnTo>
                  <a:lnTo>
                    <a:pt x="832" y="1640"/>
                  </a:lnTo>
                  <a:lnTo>
                    <a:pt x="831" y="1640"/>
                  </a:lnTo>
                  <a:lnTo>
                    <a:pt x="829" y="1619"/>
                  </a:lnTo>
                  <a:lnTo>
                    <a:pt x="824" y="1601"/>
                  </a:lnTo>
                  <a:lnTo>
                    <a:pt x="821" y="1581"/>
                  </a:lnTo>
                  <a:lnTo>
                    <a:pt x="816" y="1563"/>
                  </a:lnTo>
                  <a:lnTo>
                    <a:pt x="816" y="1546"/>
                  </a:lnTo>
                  <a:lnTo>
                    <a:pt x="817" y="1531"/>
                  </a:lnTo>
                  <a:lnTo>
                    <a:pt x="817" y="1514"/>
                  </a:lnTo>
                  <a:lnTo>
                    <a:pt x="817" y="1497"/>
                  </a:lnTo>
                  <a:lnTo>
                    <a:pt x="812" y="1474"/>
                  </a:lnTo>
                  <a:lnTo>
                    <a:pt x="811" y="1445"/>
                  </a:lnTo>
                  <a:lnTo>
                    <a:pt x="809" y="1419"/>
                  </a:lnTo>
                  <a:lnTo>
                    <a:pt x="806" y="1392"/>
                  </a:lnTo>
                  <a:lnTo>
                    <a:pt x="802" y="1368"/>
                  </a:lnTo>
                  <a:lnTo>
                    <a:pt x="802" y="1347"/>
                  </a:lnTo>
                  <a:lnTo>
                    <a:pt x="802" y="1336"/>
                  </a:lnTo>
                  <a:lnTo>
                    <a:pt x="801" y="1326"/>
                  </a:lnTo>
                  <a:lnTo>
                    <a:pt x="799" y="1316"/>
                  </a:lnTo>
                  <a:lnTo>
                    <a:pt x="796" y="1308"/>
                  </a:lnTo>
                  <a:lnTo>
                    <a:pt x="781" y="1301"/>
                  </a:lnTo>
                  <a:lnTo>
                    <a:pt x="765" y="1291"/>
                  </a:lnTo>
                  <a:lnTo>
                    <a:pt x="752" y="1281"/>
                  </a:lnTo>
                  <a:lnTo>
                    <a:pt x="739" y="1268"/>
                  </a:lnTo>
                  <a:lnTo>
                    <a:pt x="727" y="1254"/>
                  </a:lnTo>
                  <a:lnTo>
                    <a:pt x="717" y="1241"/>
                  </a:lnTo>
                  <a:lnTo>
                    <a:pt x="707" y="1226"/>
                  </a:lnTo>
                  <a:lnTo>
                    <a:pt x="700" y="1211"/>
                  </a:lnTo>
                  <a:lnTo>
                    <a:pt x="693" y="1191"/>
                  </a:lnTo>
                  <a:lnTo>
                    <a:pt x="688" y="1172"/>
                  </a:lnTo>
                  <a:lnTo>
                    <a:pt x="670" y="1152"/>
                  </a:lnTo>
                  <a:lnTo>
                    <a:pt x="653" y="1132"/>
                  </a:lnTo>
                  <a:lnTo>
                    <a:pt x="657" y="1117"/>
                  </a:lnTo>
                  <a:lnTo>
                    <a:pt x="662" y="1105"/>
                  </a:lnTo>
                  <a:lnTo>
                    <a:pt x="667" y="1105"/>
                  </a:lnTo>
                  <a:lnTo>
                    <a:pt x="670" y="1105"/>
                  </a:lnTo>
                  <a:lnTo>
                    <a:pt x="672" y="1104"/>
                  </a:lnTo>
                  <a:lnTo>
                    <a:pt x="673" y="1100"/>
                  </a:lnTo>
                  <a:lnTo>
                    <a:pt x="672" y="1099"/>
                  </a:lnTo>
                  <a:lnTo>
                    <a:pt x="672" y="1097"/>
                  </a:lnTo>
                  <a:lnTo>
                    <a:pt x="662" y="1095"/>
                  </a:lnTo>
                  <a:lnTo>
                    <a:pt x="655" y="1092"/>
                  </a:lnTo>
                  <a:lnTo>
                    <a:pt x="655" y="1087"/>
                  </a:lnTo>
                  <a:lnTo>
                    <a:pt x="655" y="1082"/>
                  </a:lnTo>
                  <a:lnTo>
                    <a:pt x="662" y="1065"/>
                  </a:lnTo>
                  <a:lnTo>
                    <a:pt x="668" y="1047"/>
                  </a:lnTo>
                  <a:lnTo>
                    <a:pt x="675" y="1047"/>
                  </a:lnTo>
                  <a:lnTo>
                    <a:pt x="680" y="1045"/>
                  </a:lnTo>
                  <a:lnTo>
                    <a:pt x="682" y="1043"/>
                  </a:lnTo>
                  <a:lnTo>
                    <a:pt x="683" y="1042"/>
                  </a:lnTo>
                  <a:lnTo>
                    <a:pt x="685" y="1035"/>
                  </a:lnTo>
                  <a:lnTo>
                    <a:pt x="688" y="1027"/>
                  </a:lnTo>
                  <a:lnTo>
                    <a:pt x="697" y="1015"/>
                  </a:lnTo>
                  <a:lnTo>
                    <a:pt x="700" y="1003"/>
                  </a:lnTo>
                  <a:lnTo>
                    <a:pt x="700" y="992"/>
                  </a:lnTo>
                  <a:lnTo>
                    <a:pt x="700" y="982"/>
                  </a:lnTo>
                  <a:lnTo>
                    <a:pt x="698" y="971"/>
                  </a:lnTo>
                  <a:lnTo>
                    <a:pt x="697" y="963"/>
                  </a:lnTo>
                  <a:lnTo>
                    <a:pt x="697" y="953"/>
                  </a:lnTo>
                  <a:lnTo>
                    <a:pt x="698" y="945"/>
                  </a:lnTo>
                  <a:lnTo>
                    <a:pt x="693" y="943"/>
                  </a:lnTo>
                  <a:lnTo>
                    <a:pt x="688" y="943"/>
                  </a:lnTo>
                  <a:lnTo>
                    <a:pt x="683" y="941"/>
                  </a:lnTo>
                  <a:lnTo>
                    <a:pt x="678" y="943"/>
                  </a:lnTo>
                  <a:lnTo>
                    <a:pt x="675" y="945"/>
                  </a:lnTo>
                  <a:lnTo>
                    <a:pt x="672" y="946"/>
                  </a:lnTo>
                  <a:lnTo>
                    <a:pt x="673" y="953"/>
                  </a:lnTo>
                  <a:lnTo>
                    <a:pt x="673" y="956"/>
                  </a:lnTo>
                  <a:lnTo>
                    <a:pt x="672" y="960"/>
                  </a:lnTo>
                  <a:lnTo>
                    <a:pt x="667" y="963"/>
                  </a:lnTo>
                  <a:lnTo>
                    <a:pt x="660" y="956"/>
                  </a:lnTo>
                  <a:lnTo>
                    <a:pt x="653" y="951"/>
                  </a:lnTo>
                  <a:lnTo>
                    <a:pt x="645" y="950"/>
                  </a:lnTo>
                  <a:lnTo>
                    <a:pt x="635" y="945"/>
                  </a:lnTo>
                  <a:lnTo>
                    <a:pt x="628" y="940"/>
                  </a:lnTo>
                  <a:lnTo>
                    <a:pt x="621" y="931"/>
                  </a:lnTo>
                  <a:lnTo>
                    <a:pt x="615" y="925"/>
                  </a:lnTo>
                  <a:lnTo>
                    <a:pt x="610" y="916"/>
                  </a:lnTo>
                  <a:lnTo>
                    <a:pt x="601" y="898"/>
                  </a:lnTo>
                  <a:lnTo>
                    <a:pt x="593" y="878"/>
                  </a:lnTo>
                  <a:lnTo>
                    <a:pt x="590" y="876"/>
                  </a:lnTo>
                  <a:lnTo>
                    <a:pt x="585" y="876"/>
                  </a:lnTo>
                  <a:lnTo>
                    <a:pt x="583" y="879"/>
                  </a:lnTo>
                  <a:lnTo>
                    <a:pt x="580" y="884"/>
                  </a:lnTo>
                  <a:lnTo>
                    <a:pt x="571" y="881"/>
                  </a:lnTo>
                  <a:lnTo>
                    <a:pt x="568" y="878"/>
                  </a:lnTo>
                  <a:lnTo>
                    <a:pt x="563" y="874"/>
                  </a:lnTo>
                  <a:lnTo>
                    <a:pt x="558" y="869"/>
                  </a:lnTo>
                  <a:lnTo>
                    <a:pt x="551" y="871"/>
                  </a:lnTo>
                  <a:lnTo>
                    <a:pt x="543" y="871"/>
                  </a:lnTo>
                  <a:lnTo>
                    <a:pt x="531" y="854"/>
                  </a:lnTo>
                  <a:lnTo>
                    <a:pt x="519" y="838"/>
                  </a:lnTo>
                  <a:lnTo>
                    <a:pt x="514" y="838"/>
                  </a:lnTo>
                  <a:lnTo>
                    <a:pt x="509" y="838"/>
                  </a:lnTo>
                  <a:lnTo>
                    <a:pt x="506" y="839"/>
                  </a:lnTo>
                  <a:lnTo>
                    <a:pt x="501" y="841"/>
                  </a:lnTo>
                  <a:lnTo>
                    <a:pt x="494" y="846"/>
                  </a:lnTo>
                  <a:lnTo>
                    <a:pt x="486" y="848"/>
                  </a:lnTo>
                  <a:lnTo>
                    <a:pt x="472" y="844"/>
                  </a:lnTo>
                  <a:lnTo>
                    <a:pt x="459" y="839"/>
                  </a:lnTo>
                  <a:lnTo>
                    <a:pt x="446" y="833"/>
                  </a:lnTo>
                  <a:lnTo>
                    <a:pt x="432" y="824"/>
                  </a:lnTo>
                  <a:lnTo>
                    <a:pt x="419" y="816"/>
                  </a:lnTo>
                  <a:lnTo>
                    <a:pt x="407" y="806"/>
                  </a:lnTo>
                  <a:lnTo>
                    <a:pt x="397" y="797"/>
                  </a:lnTo>
                  <a:lnTo>
                    <a:pt x="389" y="787"/>
                  </a:lnTo>
                  <a:lnTo>
                    <a:pt x="390" y="781"/>
                  </a:lnTo>
                  <a:lnTo>
                    <a:pt x="392" y="772"/>
                  </a:lnTo>
                  <a:lnTo>
                    <a:pt x="390" y="762"/>
                  </a:lnTo>
                  <a:lnTo>
                    <a:pt x="389" y="754"/>
                  </a:lnTo>
                  <a:lnTo>
                    <a:pt x="382" y="735"/>
                  </a:lnTo>
                  <a:lnTo>
                    <a:pt x="372" y="715"/>
                  </a:lnTo>
                  <a:lnTo>
                    <a:pt x="360" y="695"/>
                  </a:lnTo>
                  <a:lnTo>
                    <a:pt x="349" y="675"/>
                  </a:lnTo>
                  <a:lnTo>
                    <a:pt x="340" y="653"/>
                  </a:lnTo>
                  <a:lnTo>
                    <a:pt x="335" y="633"/>
                  </a:lnTo>
                  <a:lnTo>
                    <a:pt x="329" y="632"/>
                  </a:lnTo>
                  <a:lnTo>
                    <a:pt x="320" y="632"/>
                  </a:lnTo>
                  <a:lnTo>
                    <a:pt x="320" y="647"/>
                  </a:lnTo>
                  <a:lnTo>
                    <a:pt x="323" y="662"/>
                  </a:lnTo>
                  <a:lnTo>
                    <a:pt x="329" y="677"/>
                  </a:lnTo>
                  <a:lnTo>
                    <a:pt x="334" y="690"/>
                  </a:lnTo>
                  <a:lnTo>
                    <a:pt x="345" y="717"/>
                  </a:lnTo>
                  <a:lnTo>
                    <a:pt x="352" y="745"/>
                  </a:lnTo>
                  <a:lnTo>
                    <a:pt x="352" y="745"/>
                  </a:lnTo>
                  <a:lnTo>
                    <a:pt x="350" y="745"/>
                  </a:lnTo>
                  <a:lnTo>
                    <a:pt x="345" y="745"/>
                  </a:lnTo>
                  <a:lnTo>
                    <a:pt x="340" y="744"/>
                  </a:lnTo>
                  <a:lnTo>
                    <a:pt x="334" y="735"/>
                  </a:lnTo>
                  <a:lnTo>
                    <a:pt x="327" y="729"/>
                  </a:lnTo>
                  <a:lnTo>
                    <a:pt x="327" y="722"/>
                  </a:lnTo>
                  <a:lnTo>
                    <a:pt x="327" y="714"/>
                  </a:lnTo>
                  <a:lnTo>
                    <a:pt x="325" y="707"/>
                  </a:lnTo>
                  <a:lnTo>
                    <a:pt x="318" y="700"/>
                  </a:lnTo>
                  <a:lnTo>
                    <a:pt x="312" y="697"/>
                  </a:lnTo>
                  <a:lnTo>
                    <a:pt x="305" y="692"/>
                  </a:lnTo>
                  <a:lnTo>
                    <a:pt x="310" y="687"/>
                  </a:lnTo>
                  <a:lnTo>
                    <a:pt x="313" y="682"/>
                  </a:lnTo>
                  <a:lnTo>
                    <a:pt x="297" y="598"/>
                  </a:lnTo>
                  <a:lnTo>
                    <a:pt x="285" y="593"/>
                  </a:lnTo>
                  <a:lnTo>
                    <a:pt x="275" y="586"/>
                  </a:lnTo>
                  <a:lnTo>
                    <a:pt x="273" y="575"/>
                  </a:lnTo>
                  <a:lnTo>
                    <a:pt x="273" y="566"/>
                  </a:lnTo>
                  <a:lnTo>
                    <a:pt x="273" y="558"/>
                  </a:lnTo>
                  <a:lnTo>
                    <a:pt x="277" y="548"/>
                  </a:lnTo>
                  <a:lnTo>
                    <a:pt x="275" y="546"/>
                  </a:lnTo>
                  <a:lnTo>
                    <a:pt x="272" y="545"/>
                  </a:lnTo>
                  <a:lnTo>
                    <a:pt x="270" y="541"/>
                  </a:lnTo>
                  <a:lnTo>
                    <a:pt x="270" y="540"/>
                  </a:lnTo>
                  <a:lnTo>
                    <a:pt x="268" y="531"/>
                  </a:lnTo>
                  <a:lnTo>
                    <a:pt x="270" y="523"/>
                  </a:lnTo>
                  <a:lnTo>
                    <a:pt x="283" y="494"/>
                  </a:lnTo>
                  <a:lnTo>
                    <a:pt x="302" y="461"/>
                  </a:lnTo>
                  <a:lnTo>
                    <a:pt x="312" y="444"/>
                  </a:lnTo>
                  <a:lnTo>
                    <a:pt x="323" y="429"/>
                  </a:lnTo>
                  <a:lnTo>
                    <a:pt x="334" y="416"/>
                  </a:lnTo>
                  <a:lnTo>
                    <a:pt x="342" y="407"/>
                  </a:lnTo>
                  <a:lnTo>
                    <a:pt x="340" y="406"/>
                  </a:lnTo>
                  <a:lnTo>
                    <a:pt x="340" y="406"/>
                  </a:lnTo>
                  <a:lnTo>
                    <a:pt x="332" y="401"/>
                  </a:lnTo>
                  <a:lnTo>
                    <a:pt x="327" y="396"/>
                  </a:lnTo>
                  <a:lnTo>
                    <a:pt x="322" y="387"/>
                  </a:lnTo>
                  <a:lnTo>
                    <a:pt x="318" y="380"/>
                  </a:lnTo>
                  <a:lnTo>
                    <a:pt x="318" y="375"/>
                  </a:lnTo>
                  <a:lnTo>
                    <a:pt x="320" y="372"/>
                  </a:lnTo>
                  <a:lnTo>
                    <a:pt x="325" y="370"/>
                  </a:lnTo>
                  <a:lnTo>
                    <a:pt x="330" y="370"/>
                  </a:lnTo>
                  <a:lnTo>
                    <a:pt x="334" y="372"/>
                  </a:lnTo>
                  <a:lnTo>
                    <a:pt x="337" y="372"/>
                  </a:lnTo>
                  <a:lnTo>
                    <a:pt x="340" y="377"/>
                  </a:lnTo>
                  <a:lnTo>
                    <a:pt x="344" y="384"/>
                  </a:lnTo>
                  <a:lnTo>
                    <a:pt x="347" y="402"/>
                  </a:lnTo>
                  <a:lnTo>
                    <a:pt x="350" y="419"/>
                  </a:lnTo>
                  <a:lnTo>
                    <a:pt x="350" y="419"/>
                  </a:lnTo>
                  <a:lnTo>
                    <a:pt x="352" y="419"/>
                  </a:lnTo>
                  <a:lnTo>
                    <a:pt x="359" y="406"/>
                  </a:lnTo>
                  <a:lnTo>
                    <a:pt x="364" y="394"/>
                  </a:lnTo>
                  <a:lnTo>
                    <a:pt x="352" y="377"/>
                  </a:lnTo>
                  <a:lnTo>
                    <a:pt x="339" y="362"/>
                  </a:lnTo>
                  <a:lnTo>
                    <a:pt x="342" y="355"/>
                  </a:lnTo>
                  <a:lnTo>
                    <a:pt x="342" y="349"/>
                  </a:lnTo>
                  <a:lnTo>
                    <a:pt x="342" y="342"/>
                  </a:lnTo>
                  <a:lnTo>
                    <a:pt x="339" y="335"/>
                  </a:lnTo>
                  <a:lnTo>
                    <a:pt x="349" y="322"/>
                  </a:lnTo>
                  <a:lnTo>
                    <a:pt x="360" y="308"/>
                  </a:lnTo>
                  <a:lnTo>
                    <a:pt x="350" y="308"/>
                  </a:lnTo>
                  <a:lnTo>
                    <a:pt x="342" y="310"/>
                  </a:lnTo>
                  <a:lnTo>
                    <a:pt x="335" y="313"/>
                  </a:lnTo>
                  <a:lnTo>
                    <a:pt x="327" y="317"/>
                  </a:lnTo>
                  <a:lnTo>
                    <a:pt x="334" y="308"/>
                  </a:lnTo>
                  <a:lnTo>
                    <a:pt x="342" y="302"/>
                  </a:lnTo>
                  <a:lnTo>
                    <a:pt x="345" y="297"/>
                  </a:lnTo>
                  <a:lnTo>
                    <a:pt x="347" y="293"/>
                  </a:lnTo>
                  <a:lnTo>
                    <a:pt x="350" y="287"/>
                  </a:lnTo>
                  <a:lnTo>
                    <a:pt x="352" y="278"/>
                  </a:lnTo>
                  <a:lnTo>
                    <a:pt x="345" y="278"/>
                  </a:lnTo>
                  <a:lnTo>
                    <a:pt x="340" y="278"/>
                  </a:lnTo>
                  <a:lnTo>
                    <a:pt x="342" y="275"/>
                  </a:lnTo>
                  <a:lnTo>
                    <a:pt x="345" y="273"/>
                  </a:lnTo>
                  <a:lnTo>
                    <a:pt x="347" y="270"/>
                  </a:lnTo>
                  <a:lnTo>
                    <a:pt x="350" y="268"/>
                  </a:lnTo>
                  <a:lnTo>
                    <a:pt x="350" y="267"/>
                  </a:lnTo>
                  <a:lnTo>
                    <a:pt x="350" y="265"/>
                  </a:lnTo>
                  <a:lnTo>
                    <a:pt x="337" y="268"/>
                  </a:lnTo>
                  <a:lnTo>
                    <a:pt x="325" y="273"/>
                  </a:lnTo>
                  <a:lnTo>
                    <a:pt x="320" y="272"/>
                  </a:lnTo>
                  <a:lnTo>
                    <a:pt x="317" y="270"/>
                  </a:lnTo>
                  <a:lnTo>
                    <a:pt x="320" y="263"/>
                  </a:lnTo>
                  <a:lnTo>
                    <a:pt x="323" y="255"/>
                  </a:lnTo>
                  <a:lnTo>
                    <a:pt x="302" y="253"/>
                  </a:lnTo>
                  <a:lnTo>
                    <a:pt x="282" y="248"/>
                  </a:lnTo>
                  <a:lnTo>
                    <a:pt x="265" y="243"/>
                  </a:lnTo>
                  <a:lnTo>
                    <a:pt x="253" y="241"/>
                  </a:lnTo>
                  <a:lnTo>
                    <a:pt x="246" y="248"/>
                  </a:lnTo>
                  <a:lnTo>
                    <a:pt x="238" y="255"/>
                  </a:lnTo>
                  <a:lnTo>
                    <a:pt x="230" y="258"/>
                  </a:lnTo>
                  <a:lnTo>
                    <a:pt x="223" y="258"/>
                  </a:lnTo>
                  <a:lnTo>
                    <a:pt x="216" y="258"/>
                  </a:lnTo>
                  <a:lnTo>
                    <a:pt x="210" y="257"/>
                  </a:lnTo>
                  <a:lnTo>
                    <a:pt x="205" y="255"/>
                  </a:lnTo>
                  <a:lnTo>
                    <a:pt x="198" y="255"/>
                  </a:lnTo>
                  <a:lnTo>
                    <a:pt x="191" y="255"/>
                  </a:lnTo>
                  <a:lnTo>
                    <a:pt x="185" y="255"/>
                  </a:lnTo>
                  <a:lnTo>
                    <a:pt x="180" y="258"/>
                  </a:lnTo>
                  <a:lnTo>
                    <a:pt x="174" y="263"/>
                  </a:lnTo>
                  <a:lnTo>
                    <a:pt x="171" y="268"/>
                  </a:lnTo>
                  <a:lnTo>
                    <a:pt x="168" y="273"/>
                  </a:lnTo>
                  <a:lnTo>
                    <a:pt x="163" y="277"/>
                  </a:lnTo>
                  <a:lnTo>
                    <a:pt x="158" y="278"/>
                  </a:lnTo>
                  <a:lnTo>
                    <a:pt x="153" y="280"/>
                  </a:lnTo>
                  <a:lnTo>
                    <a:pt x="146" y="282"/>
                  </a:lnTo>
                  <a:lnTo>
                    <a:pt x="133" y="283"/>
                  </a:lnTo>
                  <a:lnTo>
                    <a:pt x="121" y="285"/>
                  </a:lnTo>
                  <a:lnTo>
                    <a:pt x="119" y="290"/>
                  </a:lnTo>
                  <a:lnTo>
                    <a:pt x="118" y="295"/>
                  </a:lnTo>
                  <a:lnTo>
                    <a:pt x="106" y="295"/>
                  </a:lnTo>
                  <a:lnTo>
                    <a:pt x="96" y="297"/>
                  </a:lnTo>
                  <a:lnTo>
                    <a:pt x="87" y="298"/>
                  </a:lnTo>
                  <a:lnTo>
                    <a:pt x="79" y="302"/>
                  </a:lnTo>
                  <a:lnTo>
                    <a:pt x="64" y="308"/>
                  </a:lnTo>
                  <a:lnTo>
                    <a:pt x="49" y="315"/>
                  </a:lnTo>
                  <a:lnTo>
                    <a:pt x="46" y="312"/>
                  </a:lnTo>
                  <a:lnTo>
                    <a:pt x="44" y="308"/>
                  </a:lnTo>
                  <a:lnTo>
                    <a:pt x="29" y="313"/>
                  </a:lnTo>
                  <a:lnTo>
                    <a:pt x="12" y="318"/>
                  </a:lnTo>
                  <a:lnTo>
                    <a:pt x="12" y="317"/>
                  </a:lnTo>
                  <a:lnTo>
                    <a:pt x="14" y="313"/>
                  </a:lnTo>
                  <a:lnTo>
                    <a:pt x="46" y="305"/>
                  </a:lnTo>
                  <a:lnTo>
                    <a:pt x="82" y="297"/>
                  </a:lnTo>
                  <a:lnTo>
                    <a:pt x="101" y="292"/>
                  </a:lnTo>
                  <a:lnTo>
                    <a:pt x="116" y="285"/>
                  </a:lnTo>
                  <a:lnTo>
                    <a:pt x="131" y="278"/>
                  </a:lnTo>
                  <a:lnTo>
                    <a:pt x="141" y="270"/>
                  </a:lnTo>
                  <a:lnTo>
                    <a:pt x="139" y="268"/>
                  </a:lnTo>
                  <a:lnTo>
                    <a:pt x="139" y="267"/>
                  </a:lnTo>
                  <a:lnTo>
                    <a:pt x="116" y="267"/>
                  </a:lnTo>
                  <a:lnTo>
                    <a:pt x="96" y="268"/>
                  </a:lnTo>
                  <a:lnTo>
                    <a:pt x="96" y="265"/>
                  </a:lnTo>
                  <a:lnTo>
                    <a:pt x="96" y="263"/>
                  </a:lnTo>
                  <a:lnTo>
                    <a:pt x="102" y="257"/>
                  </a:lnTo>
                  <a:lnTo>
                    <a:pt x="109" y="246"/>
                  </a:lnTo>
                  <a:lnTo>
                    <a:pt x="99" y="246"/>
                  </a:lnTo>
                  <a:lnTo>
                    <a:pt x="89" y="246"/>
                  </a:lnTo>
                  <a:lnTo>
                    <a:pt x="89" y="243"/>
                  </a:lnTo>
                  <a:lnTo>
                    <a:pt x="89" y="241"/>
                  </a:lnTo>
                  <a:lnTo>
                    <a:pt x="89" y="240"/>
                  </a:lnTo>
                  <a:lnTo>
                    <a:pt x="89" y="240"/>
                  </a:lnTo>
                  <a:lnTo>
                    <a:pt x="99" y="231"/>
                  </a:lnTo>
                  <a:lnTo>
                    <a:pt x="109" y="223"/>
                  </a:lnTo>
                  <a:lnTo>
                    <a:pt x="131" y="218"/>
                  </a:lnTo>
                  <a:lnTo>
                    <a:pt x="156" y="215"/>
                  </a:lnTo>
                  <a:lnTo>
                    <a:pt x="168" y="213"/>
                  </a:lnTo>
                  <a:lnTo>
                    <a:pt x="178" y="210"/>
                  </a:lnTo>
                  <a:lnTo>
                    <a:pt x="183" y="208"/>
                  </a:lnTo>
                  <a:lnTo>
                    <a:pt x="186" y="205"/>
                  </a:lnTo>
                  <a:lnTo>
                    <a:pt x="190" y="201"/>
                  </a:lnTo>
                  <a:lnTo>
                    <a:pt x="193" y="198"/>
                  </a:lnTo>
                  <a:lnTo>
                    <a:pt x="181" y="198"/>
                  </a:lnTo>
                  <a:lnTo>
                    <a:pt x="168" y="200"/>
                  </a:lnTo>
                  <a:lnTo>
                    <a:pt x="161" y="201"/>
                  </a:lnTo>
                  <a:lnTo>
                    <a:pt x="154" y="201"/>
                  </a:lnTo>
                  <a:lnTo>
                    <a:pt x="149" y="200"/>
                  </a:lnTo>
                  <a:lnTo>
                    <a:pt x="146" y="198"/>
                  </a:lnTo>
                  <a:lnTo>
                    <a:pt x="144" y="196"/>
                  </a:lnTo>
                  <a:lnTo>
                    <a:pt x="143" y="196"/>
                  </a:lnTo>
                  <a:lnTo>
                    <a:pt x="144" y="190"/>
                  </a:lnTo>
                  <a:lnTo>
                    <a:pt x="146" y="185"/>
                  </a:lnTo>
                  <a:lnTo>
                    <a:pt x="169" y="180"/>
                  </a:lnTo>
                  <a:lnTo>
                    <a:pt x="193" y="175"/>
                  </a:lnTo>
                  <a:lnTo>
                    <a:pt x="195" y="178"/>
                  </a:lnTo>
                  <a:lnTo>
                    <a:pt x="195" y="181"/>
                  </a:lnTo>
                  <a:lnTo>
                    <a:pt x="198" y="181"/>
                  </a:lnTo>
                  <a:lnTo>
                    <a:pt x="201" y="183"/>
                  </a:lnTo>
                  <a:lnTo>
                    <a:pt x="210" y="181"/>
                  </a:lnTo>
                  <a:lnTo>
                    <a:pt x="216" y="178"/>
                  </a:lnTo>
                  <a:lnTo>
                    <a:pt x="211" y="171"/>
                  </a:lnTo>
                  <a:lnTo>
                    <a:pt x="206" y="166"/>
                  </a:lnTo>
                  <a:lnTo>
                    <a:pt x="203" y="163"/>
                  </a:lnTo>
                  <a:lnTo>
                    <a:pt x="201" y="159"/>
                  </a:lnTo>
                  <a:lnTo>
                    <a:pt x="201" y="156"/>
                  </a:lnTo>
                  <a:lnTo>
                    <a:pt x="201" y="151"/>
                  </a:lnTo>
                  <a:lnTo>
                    <a:pt x="215" y="149"/>
                  </a:lnTo>
                  <a:lnTo>
                    <a:pt x="226" y="148"/>
                  </a:lnTo>
                  <a:lnTo>
                    <a:pt x="240" y="146"/>
                  </a:lnTo>
                  <a:lnTo>
                    <a:pt x="251" y="144"/>
                  </a:lnTo>
                  <a:lnTo>
                    <a:pt x="270" y="138"/>
                  </a:lnTo>
                  <a:lnTo>
                    <a:pt x="293" y="128"/>
                  </a:lnTo>
                  <a:lnTo>
                    <a:pt x="307" y="124"/>
                  </a:lnTo>
                  <a:lnTo>
                    <a:pt x="318" y="121"/>
                  </a:lnTo>
                  <a:lnTo>
                    <a:pt x="330" y="119"/>
                  </a:lnTo>
                  <a:lnTo>
                    <a:pt x="340" y="119"/>
                  </a:lnTo>
                  <a:lnTo>
                    <a:pt x="399" y="129"/>
                  </a:lnTo>
                  <a:lnTo>
                    <a:pt x="457" y="141"/>
                  </a:lnTo>
                  <a:lnTo>
                    <a:pt x="488" y="144"/>
                  </a:lnTo>
                  <a:lnTo>
                    <a:pt x="514" y="144"/>
                  </a:lnTo>
                  <a:lnTo>
                    <a:pt x="529" y="144"/>
                  </a:lnTo>
                  <a:lnTo>
                    <a:pt x="543" y="141"/>
                  </a:lnTo>
                  <a:lnTo>
                    <a:pt x="556" y="138"/>
                  </a:lnTo>
                  <a:lnTo>
                    <a:pt x="570" y="131"/>
                  </a:lnTo>
                  <a:lnTo>
                    <a:pt x="573" y="136"/>
                  </a:lnTo>
                  <a:lnTo>
                    <a:pt x="578" y="139"/>
                  </a:lnTo>
                  <a:lnTo>
                    <a:pt x="583" y="141"/>
                  </a:lnTo>
                  <a:lnTo>
                    <a:pt x="591" y="141"/>
                  </a:lnTo>
                  <a:lnTo>
                    <a:pt x="596" y="139"/>
                  </a:lnTo>
                  <a:lnTo>
                    <a:pt x="603" y="138"/>
                  </a:lnTo>
                  <a:lnTo>
                    <a:pt x="608" y="138"/>
                  </a:lnTo>
                  <a:lnTo>
                    <a:pt x="615" y="139"/>
                  </a:lnTo>
                  <a:lnTo>
                    <a:pt x="618" y="144"/>
                  </a:lnTo>
                  <a:lnTo>
                    <a:pt x="621" y="146"/>
                  </a:lnTo>
                  <a:lnTo>
                    <a:pt x="628" y="148"/>
                  </a:lnTo>
                  <a:lnTo>
                    <a:pt x="633" y="149"/>
                  </a:lnTo>
                  <a:lnTo>
                    <a:pt x="640" y="149"/>
                  </a:lnTo>
                  <a:lnTo>
                    <a:pt x="645" y="149"/>
                  </a:lnTo>
                  <a:lnTo>
                    <a:pt x="652" y="151"/>
                  </a:lnTo>
                  <a:lnTo>
                    <a:pt x="655" y="154"/>
                  </a:lnTo>
                  <a:lnTo>
                    <a:pt x="653" y="159"/>
                  </a:lnTo>
                  <a:lnTo>
                    <a:pt x="655" y="164"/>
                  </a:lnTo>
                  <a:lnTo>
                    <a:pt x="675" y="164"/>
                  </a:lnTo>
                  <a:lnTo>
                    <a:pt x="697" y="163"/>
                  </a:lnTo>
                  <a:lnTo>
                    <a:pt x="697" y="169"/>
                  </a:lnTo>
                  <a:lnTo>
                    <a:pt x="698" y="176"/>
                  </a:lnTo>
                  <a:lnTo>
                    <a:pt x="702" y="176"/>
                  </a:lnTo>
                  <a:lnTo>
                    <a:pt x="705" y="176"/>
                  </a:lnTo>
                  <a:lnTo>
                    <a:pt x="705" y="175"/>
                  </a:lnTo>
                  <a:lnTo>
                    <a:pt x="707" y="175"/>
                  </a:lnTo>
                  <a:lnTo>
                    <a:pt x="710" y="166"/>
                  </a:lnTo>
                  <a:lnTo>
                    <a:pt x="715" y="161"/>
                  </a:lnTo>
                  <a:lnTo>
                    <a:pt x="720" y="158"/>
                  </a:lnTo>
                  <a:lnTo>
                    <a:pt x="727" y="153"/>
                  </a:lnTo>
                  <a:lnTo>
                    <a:pt x="742" y="154"/>
                  </a:lnTo>
                  <a:lnTo>
                    <a:pt x="765" y="158"/>
                  </a:lnTo>
                  <a:lnTo>
                    <a:pt x="789" y="16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07" y="166"/>
                  </a:lnTo>
                  <a:lnTo>
                    <a:pt x="804" y="169"/>
                  </a:lnTo>
                  <a:lnTo>
                    <a:pt x="802" y="175"/>
                  </a:lnTo>
                  <a:lnTo>
                    <a:pt x="802" y="176"/>
                  </a:lnTo>
                  <a:lnTo>
                    <a:pt x="804" y="176"/>
                  </a:lnTo>
                  <a:lnTo>
                    <a:pt x="807" y="176"/>
                  </a:lnTo>
                  <a:lnTo>
                    <a:pt x="811" y="176"/>
                  </a:lnTo>
                  <a:lnTo>
                    <a:pt x="816" y="168"/>
                  </a:lnTo>
                  <a:lnTo>
                    <a:pt x="821" y="161"/>
                  </a:lnTo>
                  <a:lnTo>
                    <a:pt x="821" y="159"/>
                  </a:lnTo>
                  <a:lnTo>
                    <a:pt x="821" y="158"/>
                  </a:lnTo>
                  <a:lnTo>
                    <a:pt x="814" y="154"/>
                  </a:lnTo>
                  <a:lnTo>
                    <a:pt x="807" y="151"/>
                  </a:lnTo>
                  <a:lnTo>
                    <a:pt x="811" y="146"/>
                  </a:lnTo>
                  <a:lnTo>
                    <a:pt x="814" y="139"/>
                  </a:lnTo>
                  <a:lnTo>
                    <a:pt x="821" y="141"/>
                  </a:lnTo>
                  <a:lnTo>
                    <a:pt x="827" y="144"/>
                  </a:lnTo>
                  <a:lnTo>
                    <a:pt x="822" y="148"/>
                  </a:lnTo>
                  <a:lnTo>
                    <a:pt x="819" y="151"/>
                  </a:lnTo>
                  <a:lnTo>
                    <a:pt x="819" y="153"/>
                  </a:lnTo>
                  <a:lnTo>
                    <a:pt x="819" y="153"/>
                  </a:lnTo>
                  <a:lnTo>
                    <a:pt x="829" y="154"/>
                  </a:lnTo>
                  <a:lnTo>
                    <a:pt x="837" y="154"/>
                  </a:lnTo>
                  <a:lnTo>
                    <a:pt x="842" y="149"/>
                  </a:lnTo>
                  <a:lnTo>
                    <a:pt x="851" y="144"/>
                  </a:lnTo>
                  <a:lnTo>
                    <a:pt x="842" y="141"/>
                  </a:lnTo>
                  <a:lnTo>
                    <a:pt x="837" y="134"/>
                  </a:lnTo>
                  <a:lnTo>
                    <a:pt x="842" y="128"/>
                  </a:lnTo>
                  <a:lnTo>
                    <a:pt x="847" y="123"/>
                  </a:lnTo>
                  <a:lnTo>
                    <a:pt x="856" y="121"/>
                  </a:lnTo>
                  <a:lnTo>
                    <a:pt x="863" y="119"/>
                  </a:lnTo>
                  <a:lnTo>
                    <a:pt x="869" y="119"/>
                  </a:lnTo>
                  <a:lnTo>
                    <a:pt x="876" y="121"/>
                  </a:lnTo>
                  <a:lnTo>
                    <a:pt x="876" y="126"/>
                  </a:lnTo>
                  <a:lnTo>
                    <a:pt x="876" y="131"/>
                  </a:lnTo>
                  <a:lnTo>
                    <a:pt x="869" y="136"/>
                  </a:lnTo>
                  <a:lnTo>
                    <a:pt x="864" y="139"/>
                  </a:lnTo>
                  <a:lnTo>
                    <a:pt x="869" y="146"/>
                  </a:lnTo>
                  <a:lnTo>
                    <a:pt x="874" y="151"/>
                  </a:lnTo>
                  <a:lnTo>
                    <a:pt x="879" y="149"/>
                  </a:lnTo>
                  <a:lnTo>
                    <a:pt x="884" y="146"/>
                  </a:lnTo>
                  <a:lnTo>
                    <a:pt x="889" y="144"/>
                  </a:lnTo>
                  <a:lnTo>
                    <a:pt x="896" y="146"/>
                  </a:lnTo>
                  <a:lnTo>
                    <a:pt x="894" y="151"/>
                  </a:lnTo>
                  <a:lnTo>
                    <a:pt x="893" y="154"/>
                  </a:lnTo>
                  <a:lnTo>
                    <a:pt x="888" y="158"/>
                  </a:lnTo>
                  <a:lnTo>
                    <a:pt x="883" y="159"/>
                  </a:lnTo>
                  <a:lnTo>
                    <a:pt x="883" y="164"/>
                  </a:lnTo>
                  <a:lnTo>
                    <a:pt x="883" y="169"/>
                  </a:lnTo>
                  <a:lnTo>
                    <a:pt x="886" y="169"/>
                  </a:lnTo>
                  <a:lnTo>
                    <a:pt x="889" y="169"/>
                  </a:lnTo>
                  <a:lnTo>
                    <a:pt x="901" y="164"/>
                  </a:lnTo>
                  <a:lnTo>
                    <a:pt x="914" y="156"/>
                  </a:lnTo>
                  <a:lnTo>
                    <a:pt x="921" y="151"/>
                  </a:lnTo>
                  <a:lnTo>
                    <a:pt x="926" y="146"/>
                  </a:lnTo>
                  <a:lnTo>
                    <a:pt x="931" y="141"/>
                  </a:lnTo>
                  <a:lnTo>
                    <a:pt x="933" y="136"/>
                  </a:lnTo>
                  <a:lnTo>
                    <a:pt x="921" y="133"/>
                  </a:lnTo>
                  <a:lnTo>
                    <a:pt x="906" y="129"/>
                  </a:lnTo>
                  <a:lnTo>
                    <a:pt x="906" y="126"/>
                  </a:lnTo>
                  <a:lnTo>
                    <a:pt x="908" y="124"/>
                  </a:lnTo>
                  <a:lnTo>
                    <a:pt x="909" y="124"/>
                  </a:lnTo>
                  <a:lnTo>
                    <a:pt x="914" y="124"/>
                  </a:lnTo>
                  <a:lnTo>
                    <a:pt x="913" y="119"/>
                  </a:lnTo>
                  <a:lnTo>
                    <a:pt x="909" y="114"/>
                  </a:lnTo>
                  <a:lnTo>
                    <a:pt x="921" y="108"/>
                  </a:lnTo>
                  <a:lnTo>
                    <a:pt x="936" y="99"/>
                  </a:lnTo>
                  <a:lnTo>
                    <a:pt x="945" y="96"/>
                  </a:lnTo>
                  <a:lnTo>
                    <a:pt x="951" y="96"/>
                  </a:lnTo>
                  <a:lnTo>
                    <a:pt x="953" y="96"/>
                  </a:lnTo>
                  <a:lnTo>
                    <a:pt x="956" y="97"/>
                  </a:lnTo>
                  <a:lnTo>
                    <a:pt x="958" y="99"/>
                  </a:lnTo>
                  <a:lnTo>
                    <a:pt x="958" y="103"/>
                  </a:lnTo>
                  <a:lnTo>
                    <a:pt x="951" y="106"/>
                  </a:lnTo>
                  <a:lnTo>
                    <a:pt x="943" y="108"/>
                  </a:lnTo>
                  <a:lnTo>
                    <a:pt x="943" y="114"/>
                  </a:lnTo>
                  <a:lnTo>
                    <a:pt x="943" y="121"/>
                  </a:lnTo>
                  <a:lnTo>
                    <a:pt x="950" y="121"/>
                  </a:lnTo>
                  <a:lnTo>
                    <a:pt x="958" y="121"/>
                  </a:lnTo>
                  <a:lnTo>
                    <a:pt x="956" y="116"/>
                  </a:lnTo>
                  <a:lnTo>
                    <a:pt x="955" y="111"/>
                  </a:lnTo>
                  <a:lnTo>
                    <a:pt x="966" y="106"/>
                  </a:lnTo>
                  <a:lnTo>
                    <a:pt x="976" y="101"/>
                  </a:lnTo>
                  <a:lnTo>
                    <a:pt x="981" y="99"/>
                  </a:lnTo>
                  <a:lnTo>
                    <a:pt x="986" y="97"/>
                  </a:lnTo>
                  <a:lnTo>
                    <a:pt x="995" y="97"/>
                  </a:lnTo>
                  <a:lnTo>
                    <a:pt x="1003" y="99"/>
                  </a:lnTo>
                  <a:lnTo>
                    <a:pt x="1002" y="103"/>
                  </a:lnTo>
                  <a:lnTo>
                    <a:pt x="1000" y="106"/>
                  </a:lnTo>
                  <a:lnTo>
                    <a:pt x="996" y="108"/>
                  </a:lnTo>
                  <a:lnTo>
                    <a:pt x="993" y="109"/>
                  </a:lnTo>
                  <a:lnTo>
                    <a:pt x="995" y="113"/>
                  </a:lnTo>
                  <a:lnTo>
                    <a:pt x="995" y="116"/>
                  </a:lnTo>
                  <a:lnTo>
                    <a:pt x="1008" y="114"/>
                  </a:lnTo>
                  <a:lnTo>
                    <a:pt x="1022" y="113"/>
                  </a:lnTo>
                  <a:lnTo>
                    <a:pt x="1022" y="109"/>
                  </a:lnTo>
                  <a:lnTo>
                    <a:pt x="1022" y="104"/>
                  </a:lnTo>
                  <a:lnTo>
                    <a:pt x="1022" y="104"/>
                  </a:lnTo>
                  <a:lnTo>
                    <a:pt x="1020" y="104"/>
                  </a:lnTo>
                  <a:lnTo>
                    <a:pt x="1017" y="106"/>
                  </a:lnTo>
                  <a:lnTo>
                    <a:pt x="1013" y="106"/>
                  </a:lnTo>
                  <a:lnTo>
                    <a:pt x="1012" y="104"/>
                  </a:lnTo>
                  <a:lnTo>
                    <a:pt x="1007" y="103"/>
                  </a:lnTo>
                  <a:lnTo>
                    <a:pt x="1007" y="97"/>
                  </a:lnTo>
                  <a:lnTo>
                    <a:pt x="1007" y="92"/>
                  </a:lnTo>
                  <a:close/>
                  <a:moveTo>
                    <a:pt x="1450" y="106"/>
                  </a:moveTo>
                  <a:lnTo>
                    <a:pt x="1452" y="109"/>
                  </a:lnTo>
                  <a:lnTo>
                    <a:pt x="1454" y="113"/>
                  </a:lnTo>
                  <a:lnTo>
                    <a:pt x="1459" y="113"/>
                  </a:lnTo>
                  <a:lnTo>
                    <a:pt x="1464" y="111"/>
                  </a:lnTo>
                  <a:lnTo>
                    <a:pt x="1462" y="111"/>
                  </a:lnTo>
                  <a:lnTo>
                    <a:pt x="1460" y="111"/>
                  </a:lnTo>
                  <a:lnTo>
                    <a:pt x="1455" y="109"/>
                  </a:lnTo>
                  <a:lnTo>
                    <a:pt x="1450" y="106"/>
                  </a:lnTo>
                  <a:close/>
                  <a:moveTo>
                    <a:pt x="1197" y="129"/>
                  </a:moveTo>
                  <a:lnTo>
                    <a:pt x="1206" y="131"/>
                  </a:lnTo>
                  <a:lnTo>
                    <a:pt x="1212" y="131"/>
                  </a:lnTo>
                  <a:lnTo>
                    <a:pt x="1212" y="134"/>
                  </a:lnTo>
                  <a:lnTo>
                    <a:pt x="1212" y="138"/>
                  </a:lnTo>
                  <a:lnTo>
                    <a:pt x="1211" y="141"/>
                  </a:lnTo>
                  <a:lnTo>
                    <a:pt x="1207" y="144"/>
                  </a:lnTo>
                  <a:lnTo>
                    <a:pt x="1202" y="143"/>
                  </a:lnTo>
                  <a:lnTo>
                    <a:pt x="1197" y="141"/>
                  </a:lnTo>
                  <a:lnTo>
                    <a:pt x="1196" y="141"/>
                  </a:lnTo>
                  <a:lnTo>
                    <a:pt x="1194" y="141"/>
                  </a:lnTo>
                  <a:lnTo>
                    <a:pt x="1196" y="136"/>
                  </a:lnTo>
                  <a:lnTo>
                    <a:pt x="1197" y="129"/>
                  </a:lnTo>
                  <a:close/>
                  <a:moveTo>
                    <a:pt x="983" y="156"/>
                  </a:moveTo>
                  <a:lnTo>
                    <a:pt x="993" y="158"/>
                  </a:lnTo>
                  <a:lnTo>
                    <a:pt x="1002" y="159"/>
                  </a:lnTo>
                  <a:lnTo>
                    <a:pt x="1002" y="161"/>
                  </a:lnTo>
                  <a:lnTo>
                    <a:pt x="1002" y="161"/>
                  </a:lnTo>
                  <a:lnTo>
                    <a:pt x="1000" y="164"/>
                  </a:lnTo>
                  <a:lnTo>
                    <a:pt x="1000" y="166"/>
                  </a:lnTo>
                  <a:lnTo>
                    <a:pt x="993" y="169"/>
                  </a:lnTo>
                  <a:lnTo>
                    <a:pt x="988" y="169"/>
                  </a:lnTo>
                  <a:lnTo>
                    <a:pt x="983" y="168"/>
                  </a:lnTo>
                  <a:lnTo>
                    <a:pt x="980" y="164"/>
                  </a:lnTo>
                  <a:lnTo>
                    <a:pt x="981" y="163"/>
                  </a:lnTo>
                  <a:lnTo>
                    <a:pt x="983" y="161"/>
                  </a:lnTo>
                  <a:lnTo>
                    <a:pt x="983" y="159"/>
                  </a:lnTo>
                  <a:lnTo>
                    <a:pt x="983" y="156"/>
                  </a:lnTo>
                  <a:close/>
                  <a:moveTo>
                    <a:pt x="1454" y="176"/>
                  </a:moveTo>
                  <a:lnTo>
                    <a:pt x="1460" y="178"/>
                  </a:lnTo>
                  <a:lnTo>
                    <a:pt x="1465" y="181"/>
                  </a:lnTo>
                  <a:lnTo>
                    <a:pt x="1469" y="185"/>
                  </a:lnTo>
                  <a:lnTo>
                    <a:pt x="1472" y="190"/>
                  </a:lnTo>
                  <a:lnTo>
                    <a:pt x="1479" y="185"/>
                  </a:lnTo>
                  <a:lnTo>
                    <a:pt x="1487" y="178"/>
                  </a:lnTo>
                  <a:lnTo>
                    <a:pt x="1512" y="181"/>
                  </a:lnTo>
                  <a:lnTo>
                    <a:pt x="1534" y="188"/>
                  </a:lnTo>
                  <a:lnTo>
                    <a:pt x="1536" y="188"/>
                  </a:lnTo>
                  <a:lnTo>
                    <a:pt x="1537" y="188"/>
                  </a:lnTo>
                  <a:lnTo>
                    <a:pt x="1536" y="191"/>
                  </a:lnTo>
                  <a:lnTo>
                    <a:pt x="1534" y="195"/>
                  </a:lnTo>
                  <a:lnTo>
                    <a:pt x="1529" y="200"/>
                  </a:lnTo>
                  <a:lnTo>
                    <a:pt x="1519" y="205"/>
                  </a:lnTo>
                  <a:lnTo>
                    <a:pt x="1507" y="210"/>
                  </a:lnTo>
                  <a:lnTo>
                    <a:pt x="1494" y="213"/>
                  </a:lnTo>
                  <a:lnTo>
                    <a:pt x="1480" y="213"/>
                  </a:lnTo>
                  <a:lnTo>
                    <a:pt x="1469" y="211"/>
                  </a:lnTo>
                  <a:lnTo>
                    <a:pt x="1465" y="210"/>
                  </a:lnTo>
                  <a:lnTo>
                    <a:pt x="1462" y="208"/>
                  </a:lnTo>
                  <a:lnTo>
                    <a:pt x="1460" y="205"/>
                  </a:lnTo>
                  <a:lnTo>
                    <a:pt x="1460" y="201"/>
                  </a:lnTo>
                  <a:lnTo>
                    <a:pt x="1457" y="200"/>
                  </a:lnTo>
                  <a:lnTo>
                    <a:pt x="1455" y="200"/>
                  </a:lnTo>
                  <a:lnTo>
                    <a:pt x="1455" y="198"/>
                  </a:lnTo>
                  <a:lnTo>
                    <a:pt x="1454" y="195"/>
                  </a:lnTo>
                  <a:lnTo>
                    <a:pt x="1455" y="195"/>
                  </a:lnTo>
                  <a:lnTo>
                    <a:pt x="1459" y="195"/>
                  </a:lnTo>
                  <a:lnTo>
                    <a:pt x="1454" y="191"/>
                  </a:lnTo>
                  <a:lnTo>
                    <a:pt x="1449" y="188"/>
                  </a:lnTo>
                  <a:lnTo>
                    <a:pt x="1449" y="188"/>
                  </a:lnTo>
                  <a:lnTo>
                    <a:pt x="1449" y="186"/>
                  </a:lnTo>
                  <a:lnTo>
                    <a:pt x="1452" y="185"/>
                  </a:lnTo>
                  <a:lnTo>
                    <a:pt x="1457" y="183"/>
                  </a:lnTo>
                  <a:lnTo>
                    <a:pt x="1455" y="180"/>
                  </a:lnTo>
                  <a:lnTo>
                    <a:pt x="1454" y="176"/>
                  </a:lnTo>
                  <a:close/>
                  <a:moveTo>
                    <a:pt x="965" y="186"/>
                  </a:moveTo>
                  <a:lnTo>
                    <a:pt x="971" y="190"/>
                  </a:lnTo>
                  <a:lnTo>
                    <a:pt x="975" y="196"/>
                  </a:lnTo>
                  <a:lnTo>
                    <a:pt x="973" y="200"/>
                  </a:lnTo>
                  <a:lnTo>
                    <a:pt x="973" y="203"/>
                  </a:lnTo>
                  <a:lnTo>
                    <a:pt x="961" y="203"/>
                  </a:lnTo>
                  <a:lnTo>
                    <a:pt x="951" y="205"/>
                  </a:lnTo>
                  <a:lnTo>
                    <a:pt x="950" y="203"/>
                  </a:lnTo>
                  <a:lnTo>
                    <a:pt x="948" y="203"/>
                  </a:lnTo>
                  <a:lnTo>
                    <a:pt x="948" y="200"/>
                  </a:lnTo>
                  <a:lnTo>
                    <a:pt x="948" y="198"/>
                  </a:lnTo>
                  <a:lnTo>
                    <a:pt x="956" y="193"/>
                  </a:lnTo>
                  <a:lnTo>
                    <a:pt x="965" y="186"/>
                  </a:lnTo>
                  <a:close/>
                  <a:moveTo>
                    <a:pt x="883" y="188"/>
                  </a:moveTo>
                  <a:lnTo>
                    <a:pt x="893" y="190"/>
                  </a:lnTo>
                  <a:lnTo>
                    <a:pt x="903" y="193"/>
                  </a:lnTo>
                  <a:lnTo>
                    <a:pt x="909" y="201"/>
                  </a:lnTo>
                  <a:lnTo>
                    <a:pt x="919" y="208"/>
                  </a:lnTo>
                  <a:lnTo>
                    <a:pt x="919" y="210"/>
                  </a:lnTo>
                  <a:lnTo>
                    <a:pt x="918" y="211"/>
                  </a:lnTo>
                  <a:lnTo>
                    <a:pt x="916" y="211"/>
                  </a:lnTo>
                  <a:lnTo>
                    <a:pt x="914" y="211"/>
                  </a:lnTo>
                  <a:lnTo>
                    <a:pt x="901" y="208"/>
                  </a:lnTo>
                  <a:lnTo>
                    <a:pt x="884" y="205"/>
                  </a:lnTo>
                  <a:lnTo>
                    <a:pt x="878" y="210"/>
                  </a:lnTo>
                  <a:lnTo>
                    <a:pt x="864" y="213"/>
                  </a:lnTo>
                  <a:lnTo>
                    <a:pt x="873" y="200"/>
                  </a:lnTo>
                  <a:lnTo>
                    <a:pt x="883" y="188"/>
                  </a:lnTo>
                  <a:close/>
                  <a:moveTo>
                    <a:pt x="1611" y="275"/>
                  </a:moveTo>
                  <a:lnTo>
                    <a:pt x="1618" y="277"/>
                  </a:lnTo>
                  <a:lnTo>
                    <a:pt x="1624" y="278"/>
                  </a:lnTo>
                  <a:lnTo>
                    <a:pt x="1626" y="280"/>
                  </a:lnTo>
                  <a:lnTo>
                    <a:pt x="1626" y="282"/>
                  </a:lnTo>
                  <a:lnTo>
                    <a:pt x="1626" y="283"/>
                  </a:lnTo>
                  <a:lnTo>
                    <a:pt x="1626" y="283"/>
                  </a:lnTo>
                  <a:lnTo>
                    <a:pt x="1626" y="283"/>
                  </a:lnTo>
                  <a:lnTo>
                    <a:pt x="1624" y="283"/>
                  </a:lnTo>
                  <a:lnTo>
                    <a:pt x="1616" y="280"/>
                  </a:lnTo>
                  <a:lnTo>
                    <a:pt x="1611" y="275"/>
                  </a:lnTo>
                  <a:close/>
                  <a:moveTo>
                    <a:pt x="322" y="283"/>
                  </a:moveTo>
                  <a:lnTo>
                    <a:pt x="322" y="287"/>
                  </a:lnTo>
                  <a:lnTo>
                    <a:pt x="323" y="288"/>
                  </a:lnTo>
                  <a:lnTo>
                    <a:pt x="329" y="288"/>
                  </a:lnTo>
                  <a:lnTo>
                    <a:pt x="335" y="287"/>
                  </a:lnTo>
                  <a:lnTo>
                    <a:pt x="335" y="290"/>
                  </a:lnTo>
                  <a:lnTo>
                    <a:pt x="335" y="293"/>
                  </a:lnTo>
                  <a:lnTo>
                    <a:pt x="334" y="295"/>
                  </a:lnTo>
                  <a:lnTo>
                    <a:pt x="332" y="298"/>
                  </a:lnTo>
                  <a:lnTo>
                    <a:pt x="327" y="300"/>
                  </a:lnTo>
                  <a:lnTo>
                    <a:pt x="323" y="303"/>
                  </a:lnTo>
                  <a:lnTo>
                    <a:pt x="322" y="303"/>
                  </a:lnTo>
                  <a:lnTo>
                    <a:pt x="320" y="303"/>
                  </a:lnTo>
                  <a:lnTo>
                    <a:pt x="318" y="295"/>
                  </a:lnTo>
                  <a:lnTo>
                    <a:pt x="317" y="288"/>
                  </a:lnTo>
                  <a:lnTo>
                    <a:pt x="318" y="287"/>
                  </a:lnTo>
                  <a:lnTo>
                    <a:pt x="322" y="283"/>
                  </a:lnTo>
                  <a:close/>
                  <a:moveTo>
                    <a:pt x="1664" y="347"/>
                  </a:moveTo>
                  <a:lnTo>
                    <a:pt x="1664" y="352"/>
                  </a:lnTo>
                  <a:lnTo>
                    <a:pt x="1664" y="357"/>
                  </a:lnTo>
                  <a:lnTo>
                    <a:pt x="1661" y="359"/>
                  </a:lnTo>
                  <a:lnTo>
                    <a:pt x="1656" y="359"/>
                  </a:lnTo>
                  <a:lnTo>
                    <a:pt x="1658" y="362"/>
                  </a:lnTo>
                  <a:lnTo>
                    <a:pt x="1659" y="364"/>
                  </a:lnTo>
                  <a:lnTo>
                    <a:pt x="1661" y="365"/>
                  </a:lnTo>
                  <a:lnTo>
                    <a:pt x="1664" y="369"/>
                  </a:lnTo>
                  <a:lnTo>
                    <a:pt x="1664" y="369"/>
                  </a:lnTo>
                  <a:lnTo>
                    <a:pt x="1664" y="370"/>
                  </a:lnTo>
                  <a:lnTo>
                    <a:pt x="1643" y="372"/>
                  </a:lnTo>
                  <a:lnTo>
                    <a:pt x="1624" y="375"/>
                  </a:lnTo>
                  <a:lnTo>
                    <a:pt x="1606" y="380"/>
                  </a:lnTo>
                  <a:lnTo>
                    <a:pt x="1589" y="385"/>
                  </a:lnTo>
                  <a:lnTo>
                    <a:pt x="1589" y="385"/>
                  </a:lnTo>
                  <a:lnTo>
                    <a:pt x="1589" y="384"/>
                  </a:lnTo>
                  <a:lnTo>
                    <a:pt x="1591" y="382"/>
                  </a:lnTo>
                  <a:lnTo>
                    <a:pt x="1591" y="380"/>
                  </a:lnTo>
                  <a:lnTo>
                    <a:pt x="1604" y="372"/>
                  </a:lnTo>
                  <a:lnTo>
                    <a:pt x="1616" y="365"/>
                  </a:lnTo>
                  <a:lnTo>
                    <a:pt x="1608" y="364"/>
                  </a:lnTo>
                  <a:lnTo>
                    <a:pt x="1599" y="359"/>
                  </a:lnTo>
                  <a:lnTo>
                    <a:pt x="1603" y="350"/>
                  </a:lnTo>
                  <a:lnTo>
                    <a:pt x="1604" y="342"/>
                  </a:lnTo>
                  <a:lnTo>
                    <a:pt x="1614" y="342"/>
                  </a:lnTo>
                  <a:lnTo>
                    <a:pt x="1623" y="342"/>
                  </a:lnTo>
                  <a:lnTo>
                    <a:pt x="1618" y="329"/>
                  </a:lnTo>
                  <a:lnTo>
                    <a:pt x="1611" y="315"/>
                  </a:lnTo>
                  <a:lnTo>
                    <a:pt x="1603" y="302"/>
                  </a:lnTo>
                  <a:lnTo>
                    <a:pt x="1594" y="288"/>
                  </a:lnTo>
                  <a:lnTo>
                    <a:pt x="1594" y="288"/>
                  </a:lnTo>
                  <a:lnTo>
                    <a:pt x="1594" y="287"/>
                  </a:lnTo>
                  <a:lnTo>
                    <a:pt x="1601" y="287"/>
                  </a:lnTo>
                  <a:lnTo>
                    <a:pt x="1606" y="287"/>
                  </a:lnTo>
                  <a:lnTo>
                    <a:pt x="1606" y="292"/>
                  </a:lnTo>
                  <a:lnTo>
                    <a:pt x="1606" y="297"/>
                  </a:lnTo>
                  <a:lnTo>
                    <a:pt x="1608" y="297"/>
                  </a:lnTo>
                  <a:lnTo>
                    <a:pt x="1611" y="297"/>
                  </a:lnTo>
                  <a:lnTo>
                    <a:pt x="1614" y="293"/>
                  </a:lnTo>
                  <a:lnTo>
                    <a:pt x="1619" y="292"/>
                  </a:lnTo>
                  <a:lnTo>
                    <a:pt x="1624" y="290"/>
                  </a:lnTo>
                  <a:lnTo>
                    <a:pt x="1631" y="288"/>
                  </a:lnTo>
                  <a:lnTo>
                    <a:pt x="1631" y="297"/>
                  </a:lnTo>
                  <a:lnTo>
                    <a:pt x="1633" y="305"/>
                  </a:lnTo>
                  <a:lnTo>
                    <a:pt x="1636" y="313"/>
                  </a:lnTo>
                  <a:lnTo>
                    <a:pt x="1639" y="322"/>
                  </a:lnTo>
                  <a:lnTo>
                    <a:pt x="1648" y="337"/>
                  </a:lnTo>
                  <a:lnTo>
                    <a:pt x="1656" y="347"/>
                  </a:lnTo>
                  <a:lnTo>
                    <a:pt x="1661" y="347"/>
                  </a:lnTo>
                  <a:lnTo>
                    <a:pt x="1664" y="347"/>
                  </a:lnTo>
                  <a:close/>
                  <a:moveTo>
                    <a:pt x="0" y="320"/>
                  </a:moveTo>
                  <a:lnTo>
                    <a:pt x="4" y="320"/>
                  </a:lnTo>
                  <a:lnTo>
                    <a:pt x="9" y="320"/>
                  </a:lnTo>
                  <a:lnTo>
                    <a:pt x="9" y="322"/>
                  </a:lnTo>
                  <a:lnTo>
                    <a:pt x="7" y="324"/>
                  </a:lnTo>
                  <a:lnTo>
                    <a:pt x="5" y="324"/>
                  </a:lnTo>
                  <a:lnTo>
                    <a:pt x="4" y="324"/>
                  </a:lnTo>
                  <a:lnTo>
                    <a:pt x="2" y="324"/>
                  </a:lnTo>
                  <a:lnTo>
                    <a:pt x="0" y="325"/>
                  </a:lnTo>
                  <a:lnTo>
                    <a:pt x="0" y="322"/>
                  </a:lnTo>
                  <a:lnTo>
                    <a:pt x="0" y="320"/>
                  </a:lnTo>
                  <a:close/>
                  <a:moveTo>
                    <a:pt x="1564" y="322"/>
                  </a:moveTo>
                  <a:lnTo>
                    <a:pt x="1577" y="322"/>
                  </a:lnTo>
                  <a:lnTo>
                    <a:pt x="1591" y="324"/>
                  </a:lnTo>
                  <a:lnTo>
                    <a:pt x="1591" y="324"/>
                  </a:lnTo>
                  <a:lnTo>
                    <a:pt x="1591" y="325"/>
                  </a:lnTo>
                  <a:lnTo>
                    <a:pt x="1589" y="337"/>
                  </a:lnTo>
                  <a:lnTo>
                    <a:pt x="1586" y="350"/>
                  </a:lnTo>
                  <a:lnTo>
                    <a:pt x="1577" y="355"/>
                  </a:lnTo>
                  <a:lnTo>
                    <a:pt x="1566" y="360"/>
                  </a:lnTo>
                  <a:lnTo>
                    <a:pt x="1561" y="362"/>
                  </a:lnTo>
                  <a:lnTo>
                    <a:pt x="1556" y="364"/>
                  </a:lnTo>
                  <a:lnTo>
                    <a:pt x="1551" y="365"/>
                  </a:lnTo>
                  <a:lnTo>
                    <a:pt x="1546" y="364"/>
                  </a:lnTo>
                  <a:lnTo>
                    <a:pt x="1542" y="362"/>
                  </a:lnTo>
                  <a:lnTo>
                    <a:pt x="1539" y="360"/>
                  </a:lnTo>
                  <a:lnTo>
                    <a:pt x="1544" y="345"/>
                  </a:lnTo>
                  <a:lnTo>
                    <a:pt x="1551" y="330"/>
                  </a:lnTo>
                  <a:lnTo>
                    <a:pt x="1557" y="327"/>
                  </a:lnTo>
                  <a:lnTo>
                    <a:pt x="1564" y="322"/>
                  </a:lnTo>
                  <a:close/>
                  <a:moveTo>
                    <a:pt x="312" y="330"/>
                  </a:moveTo>
                  <a:lnTo>
                    <a:pt x="315" y="330"/>
                  </a:lnTo>
                  <a:lnTo>
                    <a:pt x="317" y="330"/>
                  </a:lnTo>
                  <a:lnTo>
                    <a:pt x="313" y="342"/>
                  </a:lnTo>
                  <a:lnTo>
                    <a:pt x="307" y="350"/>
                  </a:lnTo>
                  <a:lnTo>
                    <a:pt x="305" y="349"/>
                  </a:lnTo>
                  <a:lnTo>
                    <a:pt x="303" y="349"/>
                  </a:lnTo>
                  <a:lnTo>
                    <a:pt x="303" y="344"/>
                  </a:lnTo>
                  <a:lnTo>
                    <a:pt x="303" y="339"/>
                  </a:lnTo>
                  <a:lnTo>
                    <a:pt x="308" y="335"/>
                  </a:lnTo>
                  <a:lnTo>
                    <a:pt x="312" y="330"/>
                  </a:lnTo>
                  <a:close/>
                  <a:moveTo>
                    <a:pt x="1063" y="367"/>
                  </a:moveTo>
                  <a:lnTo>
                    <a:pt x="1067" y="370"/>
                  </a:lnTo>
                  <a:lnTo>
                    <a:pt x="1067" y="372"/>
                  </a:lnTo>
                  <a:lnTo>
                    <a:pt x="1067" y="375"/>
                  </a:lnTo>
                  <a:lnTo>
                    <a:pt x="1065" y="377"/>
                  </a:lnTo>
                  <a:lnTo>
                    <a:pt x="1062" y="382"/>
                  </a:lnTo>
                  <a:lnTo>
                    <a:pt x="1058" y="385"/>
                  </a:lnTo>
                  <a:lnTo>
                    <a:pt x="1062" y="385"/>
                  </a:lnTo>
                  <a:lnTo>
                    <a:pt x="1065" y="385"/>
                  </a:lnTo>
                  <a:lnTo>
                    <a:pt x="1065" y="390"/>
                  </a:lnTo>
                  <a:lnTo>
                    <a:pt x="1065" y="396"/>
                  </a:lnTo>
                  <a:lnTo>
                    <a:pt x="1068" y="392"/>
                  </a:lnTo>
                  <a:lnTo>
                    <a:pt x="1072" y="390"/>
                  </a:lnTo>
                  <a:lnTo>
                    <a:pt x="1075" y="389"/>
                  </a:lnTo>
                  <a:lnTo>
                    <a:pt x="1082" y="387"/>
                  </a:lnTo>
                  <a:lnTo>
                    <a:pt x="1087" y="389"/>
                  </a:lnTo>
                  <a:lnTo>
                    <a:pt x="1092" y="390"/>
                  </a:lnTo>
                  <a:lnTo>
                    <a:pt x="1089" y="409"/>
                  </a:lnTo>
                  <a:lnTo>
                    <a:pt x="1084" y="429"/>
                  </a:lnTo>
                  <a:lnTo>
                    <a:pt x="1079" y="429"/>
                  </a:lnTo>
                  <a:lnTo>
                    <a:pt x="1074" y="429"/>
                  </a:lnTo>
                  <a:lnTo>
                    <a:pt x="1072" y="427"/>
                  </a:lnTo>
                  <a:lnTo>
                    <a:pt x="1068" y="427"/>
                  </a:lnTo>
                  <a:lnTo>
                    <a:pt x="1068" y="422"/>
                  </a:lnTo>
                  <a:lnTo>
                    <a:pt x="1067" y="419"/>
                  </a:lnTo>
                  <a:lnTo>
                    <a:pt x="1065" y="421"/>
                  </a:lnTo>
                  <a:lnTo>
                    <a:pt x="1062" y="422"/>
                  </a:lnTo>
                  <a:lnTo>
                    <a:pt x="1058" y="426"/>
                  </a:lnTo>
                  <a:lnTo>
                    <a:pt x="1055" y="429"/>
                  </a:lnTo>
                  <a:lnTo>
                    <a:pt x="1052" y="422"/>
                  </a:lnTo>
                  <a:lnTo>
                    <a:pt x="1048" y="416"/>
                  </a:lnTo>
                  <a:lnTo>
                    <a:pt x="1037" y="417"/>
                  </a:lnTo>
                  <a:lnTo>
                    <a:pt x="1027" y="417"/>
                  </a:lnTo>
                  <a:lnTo>
                    <a:pt x="1025" y="412"/>
                  </a:lnTo>
                  <a:lnTo>
                    <a:pt x="1025" y="406"/>
                  </a:lnTo>
                  <a:lnTo>
                    <a:pt x="1035" y="399"/>
                  </a:lnTo>
                  <a:lnTo>
                    <a:pt x="1047" y="389"/>
                  </a:lnTo>
                  <a:lnTo>
                    <a:pt x="1057" y="377"/>
                  </a:lnTo>
                  <a:lnTo>
                    <a:pt x="1063" y="367"/>
                  </a:lnTo>
                  <a:close/>
                  <a:moveTo>
                    <a:pt x="719" y="399"/>
                  </a:moveTo>
                  <a:lnTo>
                    <a:pt x="707" y="406"/>
                  </a:lnTo>
                  <a:lnTo>
                    <a:pt x="693" y="411"/>
                  </a:lnTo>
                  <a:lnTo>
                    <a:pt x="688" y="414"/>
                  </a:lnTo>
                  <a:lnTo>
                    <a:pt x="682" y="417"/>
                  </a:lnTo>
                  <a:lnTo>
                    <a:pt x="677" y="422"/>
                  </a:lnTo>
                  <a:lnTo>
                    <a:pt x="673" y="429"/>
                  </a:lnTo>
                  <a:lnTo>
                    <a:pt x="673" y="431"/>
                  </a:lnTo>
                  <a:lnTo>
                    <a:pt x="675" y="431"/>
                  </a:lnTo>
                  <a:lnTo>
                    <a:pt x="683" y="431"/>
                  </a:lnTo>
                  <a:lnTo>
                    <a:pt x="690" y="427"/>
                  </a:lnTo>
                  <a:lnTo>
                    <a:pt x="695" y="424"/>
                  </a:lnTo>
                  <a:lnTo>
                    <a:pt x="704" y="421"/>
                  </a:lnTo>
                  <a:lnTo>
                    <a:pt x="720" y="427"/>
                  </a:lnTo>
                  <a:lnTo>
                    <a:pt x="739" y="432"/>
                  </a:lnTo>
                  <a:lnTo>
                    <a:pt x="739" y="434"/>
                  </a:lnTo>
                  <a:lnTo>
                    <a:pt x="737" y="436"/>
                  </a:lnTo>
                  <a:lnTo>
                    <a:pt x="727" y="439"/>
                  </a:lnTo>
                  <a:lnTo>
                    <a:pt x="717" y="442"/>
                  </a:lnTo>
                  <a:lnTo>
                    <a:pt x="709" y="447"/>
                  </a:lnTo>
                  <a:lnTo>
                    <a:pt x="702" y="454"/>
                  </a:lnTo>
                  <a:lnTo>
                    <a:pt x="695" y="461"/>
                  </a:lnTo>
                  <a:lnTo>
                    <a:pt x="690" y="469"/>
                  </a:lnTo>
                  <a:lnTo>
                    <a:pt x="685" y="479"/>
                  </a:lnTo>
                  <a:lnTo>
                    <a:pt x="682" y="489"/>
                  </a:lnTo>
                  <a:lnTo>
                    <a:pt x="683" y="491"/>
                  </a:lnTo>
                  <a:lnTo>
                    <a:pt x="683" y="491"/>
                  </a:lnTo>
                  <a:lnTo>
                    <a:pt x="690" y="491"/>
                  </a:lnTo>
                  <a:lnTo>
                    <a:pt x="697" y="491"/>
                  </a:lnTo>
                  <a:lnTo>
                    <a:pt x="704" y="474"/>
                  </a:lnTo>
                  <a:lnTo>
                    <a:pt x="714" y="459"/>
                  </a:lnTo>
                  <a:lnTo>
                    <a:pt x="719" y="452"/>
                  </a:lnTo>
                  <a:lnTo>
                    <a:pt x="725" y="447"/>
                  </a:lnTo>
                  <a:lnTo>
                    <a:pt x="732" y="444"/>
                  </a:lnTo>
                  <a:lnTo>
                    <a:pt x="742" y="441"/>
                  </a:lnTo>
                  <a:lnTo>
                    <a:pt x="742" y="442"/>
                  </a:lnTo>
                  <a:lnTo>
                    <a:pt x="742" y="444"/>
                  </a:lnTo>
                  <a:lnTo>
                    <a:pt x="744" y="451"/>
                  </a:lnTo>
                  <a:lnTo>
                    <a:pt x="744" y="457"/>
                  </a:lnTo>
                  <a:lnTo>
                    <a:pt x="742" y="464"/>
                  </a:lnTo>
                  <a:lnTo>
                    <a:pt x="739" y="469"/>
                  </a:lnTo>
                  <a:lnTo>
                    <a:pt x="747" y="469"/>
                  </a:lnTo>
                  <a:lnTo>
                    <a:pt x="755" y="471"/>
                  </a:lnTo>
                  <a:lnTo>
                    <a:pt x="762" y="461"/>
                  </a:lnTo>
                  <a:lnTo>
                    <a:pt x="770" y="452"/>
                  </a:lnTo>
                  <a:lnTo>
                    <a:pt x="777" y="454"/>
                  </a:lnTo>
                  <a:lnTo>
                    <a:pt x="784" y="454"/>
                  </a:lnTo>
                  <a:lnTo>
                    <a:pt x="786" y="452"/>
                  </a:lnTo>
                  <a:lnTo>
                    <a:pt x="786" y="451"/>
                  </a:lnTo>
                  <a:lnTo>
                    <a:pt x="767" y="437"/>
                  </a:lnTo>
                  <a:lnTo>
                    <a:pt x="747" y="427"/>
                  </a:lnTo>
                  <a:lnTo>
                    <a:pt x="749" y="421"/>
                  </a:lnTo>
                  <a:lnTo>
                    <a:pt x="750" y="416"/>
                  </a:lnTo>
                  <a:lnTo>
                    <a:pt x="744" y="409"/>
                  </a:lnTo>
                  <a:lnTo>
                    <a:pt x="735" y="402"/>
                  </a:lnTo>
                  <a:lnTo>
                    <a:pt x="727" y="401"/>
                  </a:lnTo>
                  <a:lnTo>
                    <a:pt x="719" y="399"/>
                  </a:lnTo>
                  <a:close/>
                  <a:moveTo>
                    <a:pt x="1999" y="442"/>
                  </a:moveTo>
                  <a:lnTo>
                    <a:pt x="1991" y="439"/>
                  </a:lnTo>
                  <a:lnTo>
                    <a:pt x="1984" y="434"/>
                  </a:lnTo>
                  <a:lnTo>
                    <a:pt x="1979" y="432"/>
                  </a:lnTo>
                  <a:lnTo>
                    <a:pt x="1974" y="432"/>
                  </a:lnTo>
                  <a:lnTo>
                    <a:pt x="1969" y="432"/>
                  </a:lnTo>
                  <a:lnTo>
                    <a:pt x="1964" y="434"/>
                  </a:lnTo>
                  <a:lnTo>
                    <a:pt x="1962" y="442"/>
                  </a:lnTo>
                  <a:lnTo>
                    <a:pt x="1961" y="447"/>
                  </a:lnTo>
                  <a:lnTo>
                    <a:pt x="1956" y="451"/>
                  </a:lnTo>
                  <a:lnTo>
                    <a:pt x="1949" y="454"/>
                  </a:lnTo>
                  <a:lnTo>
                    <a:pt x="1949" y="468"/>
                  </a:lnTo>
                  <a:lnTo>
                    <a:pt x="1949" y="479"/>
                  </a:lnTo>
                  <a:lnTo>
                    <a:pt x="1949" y="493"/>
                  </a:lnTo>
                  <a:lnTo>
                    <a:pt x="1949" y="508"/>
                  </a:lnTo>
                  <a:lnTo>
                    <a:pt x="1942" y="511"/>
                  </a:lnTo>
                  <a:lnTo>
                    <a:pt x="1937" y="513"/>
                  </a:lnTo>
                  <a:lnTo>
                    <a:pt x="1949" y="513"/>
                  </a:lnTo>
                  <a:lnTo>
                    <a:pt x="1959" y="511"/>
                  </a:lnTo>
                  <a:lnTo>
                    <a:pt x="1969" y="508"/>
                  </a:lnTo>
                  <a:lnTo>
                    <a:pt x="1979" y="504"/>
                  </a:lnTo>
                  <a:lnTo>
                    <a:pt x="1998" y="496"/>
                  </a:lnTo>
                  <a:lnTo>
                    <a:pt x="2018" y="489"/>
                  </a:lnTo>
                  <a:lnTo>
                    <a:pt x="2018" y="489"/>
                  </a:lnTo>
                  <a:lnTo>
                    <a:pt x="2019" y="489"/>
                  </a:lnTo>
                  <a:lnTo>
                    <a:pt x="2026" y="489"/>
                  </a:lnTo>
                  <a:lnTo>
                    <a:pt x="2031" y="491"/>
                  </a:lnTo>
                  <a:lnTo>
                    <a:pt x="2034" y="493"/>
                  </a:lnTo>
                  <a:lnTo>
                    <a:pt x="2040" y="494"/>
                  </a:lnTo>
                  <a:lnTo>
                    <a:pt x="2045" y="501"/>
                  </a:lnTo>
                  <a:lnTo>
                    <a:pt x="2051" y="506"/>
                  </a:lnTo>
                  <a:lnTo>
                    <a:pt x="2065" y="504"/>
                  </a:lnTo>
                  <a:lnTo>
                    <a:pt x="2078" y="503"/>
                  </a:lnTo>
                  <a:lnTo>
                    <a:pt x="2091" y="501"/>
                  </a:lnTo>
                  <a:lnTo>
                    <a:pt x="2105" y="501"/>
                  </a:lnTo>
                  <a:lnTo>
                    <a:pt x="2105" y="498"/>
                  </a:lnTo>
                  <a:lnTo>
                    <a:pt x="2105" y="496"/>
                  </a:lnTo>
                  <a:lnTo>
                    <a:pt x="2098" y="493"/>
                  </a:lnTo>
                  <a:lnTo>
                    <a:pt x="2093" y="489"/>
                  </a:lnTo>
                  <a:lnTo>
                    <a:pt x="2090" y="484"/>
                  </a:lnTo>
                  <a:lnTo>
                    <a:pt x="2090" y="476"/>
                  </a:lnTo>
                  <a:lnTo>
                    <a:pt x="2075" y="471"/>
                  </a:lnTo>
                  <a:lnTo>
                    <a:pt x="2060" y="464"/>
                  </a:lnTo>
                  <a:lnTo>
                    <a:pt x="2053" y="459"/>
                  </a:lnTo>
                  <a:lnTo>
                    <a:pt x="2048" y="454"/>
                  </a:lnTo>
                  <a:lnTo>
                    <a:pt x="2046" y="449"/>
                  </a:lnTo>
                  <a:lnTo>
                    <a:pt x="2046" y="442"/>
                  </a:lnTo>
                  <a:lnTo>
                    <a:pt x="2051" y="441"/>
                  </a:lnTo>
                  <a:lnTo>
                    <a:pt x="2055" y="439"/>
                  </a:lnTo>
                  <a:lnTo>
                    <a:pt x="2055" y="439"/>
                  </a:lnTo>
                  <a:lnTo>
                    <a:pt x="2055" y="437"/>
                  </a:lnTo>
                  <a:lnTo>
                    <a:pt x="2051" y="436"/>
                  </a:lnTo>
                  <a:lnTo>
                    <a:pt x="2048" y="434"/>
                  </a:lnTo>
                  <a:lnTo>
                    <a:pt x="2058" y="431"/>
                  </a:lnTo>
                  <a:lnTo>
                    <a:pt x="2065" y="426"/>
                  </a:lnTo>
                  <a:lnTo>
                    <a:pt x="2063" y="422"/>
                  </a:lnTo>
                  <a:lnTo>
                    <a:pt x="2061" y="421"/>
                  </a:lnTo>
                  <a:lnTo>
                    <a:pt x="2056" y="419"/>
                  </a:lnTo>
                  <a:lnTo>
                    <a:pt x="2053" y="417"/>
                  </a:lnTo>
                  <a:lnTo>
                    <a:pt x="2046" y="424"/>
                  </a:lnTo>
                  <a:lnTo>
                    <a:pt x="2036" y="429"/>
                  </a:lnTo>
                  <a:lnTo>
                    <a:pt x="2028" y="432"/>
                  </a:lnTo>
                  <a:lnTo>
                    <a:pt x="2018" y="436"/>
                  </a:lnTo>
                  <a:lnTo>
                    <a:pt x="2018" y="437"/>
                  </a:lnTo>
                  <a:lnTo>
                    <a:pt x="2018" y="439"/>
                  </a:lnTo>
                  <a:lnTo>
                    <a:pt x="2023" y="441"/>
                  </a:lnTo>
                  <a:lnTo>
                    <a:pt x="2024" y="442"/>
                  </a:lnTo>
                  <a:lnTo>
                    <a:pt x="2026" y="444"/>
                  </a:lnTo>
                  <a:lnTo>
                    <a:pt x="2028" y="449"/>
                  </a:lnTo>
                  <a:lnTo>
                    <a:pt x="2026" y="451"/>
                  </a:lnTo>
                  <a:lnTo>
                    <a:pt x="2024" y="454"/>
                  </a:lnTo>
                  <a:lnTo>
                    <a:pt x="2019" y="456"/>
                  </a:lnTo>
                  <a:lnTo>
                    <a:pt x="2014" y="459"/>
                  </a:lnTo>
                  <a:lnTo>
                    <a:pt x="2009" y="459"/>
                  </a:lnTo>
                  <a:lnTo>
                    <a:pt x="2001" y="459"/>
                  </a:lnTo>
                  <a:lnTo>
                    <a:pt x="2001" y="451"/>
                  </a:lnTo>
                  <a:lnTo>
                    <a:pt x="1999" y="442"/>
                  </a:lnTo>
                  <a:close/>
                  <a:moveTo>
                    <a:pt x="2194" y="449"/>
                  </a:moveTo>
                  <a:lnTo>
                    <a:pt x="2204" y="447"/>
                  </a:lnTo>
                  <a:lnTo>
                    <a:pt x="2214" y="447"/>
                  </a:lnTo>
                  <a:lnTo>
                    <a:pt x="2212" y="437"/>
                  </a:lnTo>
                  <a:lnTo>
                    <a:pt x="2212" y="427"/>
                  </a:lnTo>
                  <a:lnTo>
                    <a:pt x="2207" y="424"/>
                  </a:lnTo>
                  <a:lnTo>
                    <a:pt x="2202" y="422"/>
                  </a:lnTo>
                  <a:lnTo>
                    <a:pt x="2185" y="429"/>
                  </a:lnTo>
                  <a:lnTo>
                    <a:pt x="2172" y="434"/>
                  </a:lnTo>
                  <a:lnTo>
                    <a:pt x="2165" y="437"/>
                  </a:lnTo>
                  <a:lnTo>
                    <a:pt x="2158" y="441"/>
                  </a:lnTo>
                  <a:lnTo>
                    <a:pt x="2153" y="446"/>
                  </a:lnTo>
                  <a:lnTo>
                    <a:pt x="2147" y="452"/>
                  </a:lnTo>
                  <a:lnTo>
                    <a:pt x="2150" y="459"/>
                  </a:lnTo>
                  <a:lnTo>
                    <a:pt x="2155" y="464"/>
                  </a:lnTo>
                  <a:lnTo>
                    <a:pt x="2160" y="468"/>
                  </a:lnTo>
                  <a:lnTo>
                    <a:pt x="2167" y="473"/>
                  </a:lnTo>
                  <a:lnTo>
                    <a:pt x="2172" y="484"/>
                  </a:lnTo>
                  <a:lnTo>
                    <a:pt x="2175" y="494"/>
                  </a:lnTo>
                  <a:lnTo>
                    <a:pt x="2178" y="498"/>
                  </a:lnTo>
                  <a:lnTo>
                    <a:pt x="2183" y="503"/>
                  </a:lnTo>
                  <a:lnTo>
                    <a:pt x="2190" y="506"/>
                  </a:lnTo>
                  <a:lnTo>
                    <a:pt x="2202" y="509"/>
                  </a:lnTo>
                  <a:lnTo>
                    <a:pt x="2199" y="516"/>
                  </a:lnTo>
                  <a:lnTo>
                    <a:pt x="2194" y="519"/>
                  </a:lnTo>
                  <a:lnTo>
                    <a:pt x="2189" y="521"/>
                  </a:lnTo>
                  <a:lnTo>
                    <a:pt x="2182" y="524"/>
                  </a:lnTo>
                  <a:lnTo>
                    <a:pt x="2182" y="529"/>
                  </a:lnTo>
                  <a:lnTo>
                    <a:pt x="2182" y="533"/>
                  </a:lnTo>
                  <a:lnTo>
                    <a:pt x="2194" y="548"/>
                  </a:lnTo>
                  <a:lnTo>
                    <a:pt x="2205" y="556"/>
                  </a:lnTo>
                  <a:lnTo>
                    <a:pt x="2212" y="560"/>
                  </a:lnTo>
                  <a:lnTo>
                    <a:pt x="2222" y="561"/>
                  </a:lnTo>
                  <a:lnTo>
                    <a:pt x="2232" y="563"/>
                  </a:lnTo>
                  <a:lnTo>
                    <a:pt x="2245" y="563"/>
                  </a:lnTo>
                  <a:lnTo>
                    <a:pt x="2249" y="560"/>
                  </a:lnTo>
                  <a:lnTo>
                    <a:pt x="2250" y="556"/>
                  </a:lnTo>
                  <a:lnTo>
                    <a:pt x="2249" y="555"/>
                  </a:lnTo>
                  <a:lnTo>
                    <a:pt x="2247" y="553"/>
                  </a:lnTo>
                  <a:lnTo>
                    <a:pt x="2242" y="551"/>
                  </a:lnTo>
                  <a:lnTo>
                    <a:pt x="2237" y="550"/>
                  </a:lnTo>
                  <a:lnTo>
                    <a:pt x="2235" y="533"/>
                  </a:lnTo>
                  <a:lnTo>
                    <a:pt x="2234" y="519"/>
                  </a:lnTo>
                  <a:lnTo>
                    <a:pt x="2229" y="508"/>
                  </a:lnTo>
                  <a:lnTo>
                    <a:pt x="2222" y="496"/>
                  </a:lnTo>
                  <a:lnTo>
                    <a:pt x="2209" y="478"/>
                  </a:lnTo>
                  <a:lnTo>
                    <a:pt x="2194" y="459"/>
                  </a:lnTo>
                  <a:lnTo>
                    <a:pt x="2194" y="454"/>
                  </a:lnTo>
                  <a:lnTo>
                    <a:pt x="2194" y="449"/>
                  </a:lnTo>
                  <a:close/>
                  <a:moveTo>
                    <a:pt x="1683" y="469"/>
                  </a:moveTo>
                  <a:lnTo>
                    <a:pt x="1683" y="476"/>
                  </a:lnTo>
                  <a:lnTo>
                    <a:pt x="1683" y="483"/>
                  </a:lnTo>
                  <a:lnTo>
                    <a:pt x="1671" y="493"/>
                  </a:lnTo>
                  <a:lnTo>
                    <a:pt x="1661" y="501"/>
                  </a:lnTo>
                  <a:lnTo>
                    <a:pt x="1649" y="508"/>
                  </a:lnTo>
                  <a:lnTo>
                    <a:pt x="1634" y="513"/>
                  </a:lnTo>
                  <a:lnTo>
                    <a:pt x="1636" y="521"/>
                  </a:lnTo>
                  <a:lnTo>
                    <a:pt x="1639" y="528"/>
                  </a:lnTo>
                  <a:lnTo>
                    <a:pt x="1639" y="534"/>
                  </a:lnTo>
                  <a:lnTo>
                    <a:pt x="1638" y="541"/>
                  </a:lnTo>
                  <a:lnTo>
                    <a:pt x="1626" y="551"/>
                  </a:lnTo>
                  <a:lnTo>
                    <a:pt x="1616" y="558"/>
                  </a:lnTo>
                  <a:lnTo>
                    <a:pt x="1609" y="561"/>
                  </a:lnTo>
                  <a:lnTo>
                    <a:pt x="1603" y="563"/>
                  </a:lnTo>
                  <a:lnTo>
                    <a:pt x="1592" y="565"/>
                  </a:lnTo>
                  <a:lnTo>
                    <a:pt x="1581" y="565"/>
                  </a:lnTo>
                  <a:lnTo>
                    <a:pt x="1579" y="573"/>
                  </a:lnTo>
                  <a:lnTo>
                    <a:pt x="1579" y="581"/>
                  </a:lnTo>
                  <a:lnTo>
                    <a:pt x="1579" y="581"/>
                  </a:lnTo>
                  <a:lnTo>
                    <a:pt x="1581" y="583"/>
                  </a:lnTo>
                  <a:lnTo>
                    <a:pt x="1594" y="581"/>
                  </a:lnTo>
                  <a:lnTo>
                    <a:pt x="1606" y="580"/>
                  </a:lnTo>
                  <a:lnTo>
                    <a:pt x="1614" y="578"/>
                  </a:lnTo>
                  <a:lnTo>
                    <a:pt x="1623" y="576"/>
                  </a:lnTo>
                  <a:lnTo>
                    <a:pt x="1636" y="570"/>
                  </a:lnTo>
                  <a:lnTo>
                    <a:pt x="1653" y="565"/>
                  </a:lnTo>
                  <a:lnTo>
                    <a:pt x="1666" y="565"/>
                  </a:lnTo>
                  <a:lnTo>
                    <a:pt x="1680" y="565"/>
                  </a:lnTo>
                  <a:lnTo>
                    <a:pt x="1695" y="563"/>
                  </a:lnTo>
                  <a:lnTo>
                    <a:pt x="1708" y="563"/>
                  </a:lnTo>
                  <a:lnTo>
                    <a:pt x="1718" y="561"/>
                  </a:lnTo>
                  <a:lnTo>
                    <a:pt x="1728" y="556"/>
                  </a:lnTo>
                  <a:lnTo>
                    <a:pt x="1735" y="555"/>
                  </a:lnTo>
                  <a:lnTo>
                    <a:pt x="1740" y="555"/>
                  </a:lnTo>
                  <a:lnTo>
                    <a:pt x="1747" y="555"/>
                  </a:lnTo>
                  <a:lnTo>
                    <a:pt x="1752" y="556"/>
                  </a:lnTo>
                  <a:lnTo>
                    <a:pt x="1755" y="556"/>
                  </a:lnTo>
                  <a:lnTo>
                    <a:pt x="1758" y="558"/>
                  </a:lnTo>
                  <a:lnTo>
                    <a:pt x="1760" y="573"/>
                  </a:lnTo>
                  <a:lnTo>
                    <a:pt x="1763" y="588"/>
                  </a:lnTo>
                  <a:lnTo>
                    <a:pt x="1768" y="601"/>
                  </a:lnTo>
                  <a:lnTo>
                    <a:pt x="1773" y="612"/>
                  </a:lnTo>
                  <a:lnTo>
                    <a:pt x="1787" y="615"/>
                  </a:lnTo>
                  <a:lnTo>
                    <a:pt x="1798" y="618"/>
                  </a:lnTo>
                  <a:lnTo>
                    <a:pt x="1808" y="625"/>
                  </a:lnTo>
                  <a:lnTo>
                    <a:pt x="1817" y="632"/>
                  </a:lnTo>
                  <a:lnTo>
                    <a:pt x="1827" y="637"/>
                  </a:lnTo>
                  <a:lnTo>
                    <a:pt x="1835" y="643"/>
                  </a:lnTo>
                  <a:lnTo>
                    <a:pt x="1847" y="647"/>
                  </a:lnTo>
                  <a:lnTo>
                    <a:pt x="1862" y="648"/>
                  </a:lnTo>
                  <a:lnTo>
                    <a:pt x="1865" y="633"/>
                  </a:lnTo>
                  <a:lnTo>
                    <a:pt x="1870" y="620"/>
                  </a:lnTo>
                  <a:lnTo>
                    <a:pt x="1875" y="618"/>
                  </a:lnTo>
                  <a:lnTo>
                    <a:pt x="1880" y="617"/>
                  </a:lnTo>
                  <a:lnTo>
                    <a:pt x="1885" y="617"/>
                  </a:lnTo>
                  <a:lnTo>
                    <a:pt x="1891" y="617"/>
                  </a:lnTo>
                  <a:lnTo>
                    <a:pt x="1901" y="620"/>
                  </a:lnTo>
                  <a:lnTo>
                    <a:pt x="1911" y="623"/>
                  </a:lnTo>
                  <a:lnTo>
                    <a:pt x="1926" y="628"/>
                  </a:lnTo>
                  <a:lnTo>
                    <a:pt x="1942" y="633"/>
                  </a:lnTo>
                  <a:lnTo>
                    <a:pt x="1959" y="638"/>
                  </a:lnTo>
                  <a:lnTo>
                    <a:pt x="1976" y="643"/>
                  </a:lnTo>
                  <a:lnTo>
                    <a:pt x="1986" y="638"/>
                  </a:lnTo>
                  <a:lnTo>
                    <a:pt x="1996" y="633"/>
                  </a:lnTo>
                  <a:lnTo>
                    <a:pt x="2004" y="633"/>
                  </a:lnTo>
                  <a:lnTo>
                    <a:pt x="2011" y="633"/>
                  </a:lnTo>
                  <a:lnTo>
                    <a:pt x="2018" y="633"/>
                  </a:lnTo>
                  <a:lnTo>
                    <a:pt x="2024" y="635"/>
                  </a:lnTo>
                  <a:lnTo>
                    <a:pt x="2034" y="640"/>
                  </a:lnTo>
                  <a:lnTo>
                    <a:pt x="2043" y="645"/>
                  </a:lnTo>
                  <a:lnTo>
                    <a:pt x="2043" y="640"/>
                  </a:lnTo>
                  <a:lnTo>
                    <a:pt x="2043" y="635"/>
                  </a:lnTo>
                  <a:lnTo>
                    <a:pt x="2041" y="627"/>
                  </a:lnTo>
                  <a:lnTo>
                    <a:pt x="2040" y="618"/>
                  </a:lnTo>
                  <a:lnTo>
                    <a:pt x="2040" y="608"/>
                  </a:lnTo>
                  <a:lnTo>
                    <a:pt x="2041" y="598"/>
                  </a:lnTo>
                  <a:lnTo>
                    <a:pt x="2046" y="580"/>
                  </a:lnTo>
                  <a:lnTo>
                    <a:pt x="2051" y="563"/>
                  </a:lnTo>
                  <a:lnTo>
                    <a:pt x="2050" y="561"/>
                  </a:lnTo>
                  <a:lnTo>
                    <a:pt x="2046" y="560"/>
                  </a:lnTo>
                  <a:lnTo>
                    <a:pt x="2028" y="566"/>
                  </a:lnTo>
                  <a:lnTo>
                    <a:pt x="2009" y="575"/>
                  </a:lnTo>
                  <a:lnTo>
                    <a:pt x="1999" y="568"/>
                  </a:lnTo>
                  <a:lnTo>
                    <a:pt x="1989" y="561"/>
                  </a:lnTo>
                  <a:lnTo>
                    <a:pt x="1983" y="566"/>
                  </a:lnTo>
                  <a:lnTo>
                    <a:pt x="1978" y="568"/>
                  </a:lnTo>
                  <a:lnTo>
                    <a:pt x="1971" y="568"/>
                  </a:lnTo>
                  <a:lnTo>
                    <a:pt x="1966" y="566"/>
                  </a:lnTo>
                  <a:lnTo>
                    <a:pt x="1956" y="560"/>
                  </a:lnTo>
                  <a:lnTo>
                    <a:pt x="1947" y="550"/>
                  </a:lnTo>
                  <a:lnTo>
                    <a:pt x="1931" y="523"/>
                  </a:lnTo>
                  <a:lnTo>
                    <a:pt x="1917" y="504"/>
                  </a:lnTo>
                  <a:lnTo>
                    <a:pt x="1909" y="508"/>
                  </a:lnTo>
                  <a:lnTo>
                    <a:pt x="1904" y="509"/>
                  </a:lnTo>
                  <a:lnTo>
                    <a:pt x="1897" y="511"/>
                  </a:lnTo>
                  <a:lnTo>
                    <a:pt x="1889" y="511"/>
                  </a:lnTo>
                  <a:lnTo>
                    <a:pt x="1887" y="516"/>
                  </a:lnTo>
                  <a:lnTo>
                    <a:pt x="1887" y="519"/>
                  </a:lnTo>
                  <a:lnTo>
                    <a:pt x="1892" y="526"/>
                  </a:lnTo>
                  <a:lnTo>
                    <a:pt x="1897" y="533"/>
                  </a:lnTo>
                  <a:lnTo>
                    <a:pt x="1901" y="541"/>
                  </a:lnTo>
                  <a:lnTo>
                    <a:pt x="1904" y="551"/>
                  </a:lnTo>
                  <a:lnTo>
                    <a:pt x="1901" y="558"/>
                  </a:lnTo>
                  <a:lnTo>
                    <a:pt x="1896" y="566"/>
                  </a:lnTo>
                  <a:lnTo>
                    <a:pt x="1874" y="543"/>
                  </a:lnTo>
                  <a:lnTo>
                    <a:pt x="1855" y="519"/>
                  </a:lnTo>
                  <a:lnTo>
                    <a:pt x="1854" y="506"/>
                  </a:lnTo>
                  <a:lnTo>
                    <a:pt x="1854" y="493"/>
                  </a:lnTo>
                  <a:lnTo>
                    <a:pt x="1839" y="484"/>
                  </a:lnTo>
                  <a:lnTo>
                    <a:pt x="1822" y="476"/>
                  </a:lnTo>
                  <a:lnTo>
                    <a:pt x="1807" y="459"/>
                  </a:lnTo>
                  <a:lnTo>
                    <a:pt x="1792" y="444"/>
                  </a:lnTo>
                  <a:lnTo>
                    <a:pt x="1787" y="444"/>
                  </a:lnTo>
                  <a:lnTo>
                    <a:pt x="1782" y="446"/>
                  </a:lnTo>
                  <a:lnTo>
                    <a:pt x="1780" y="447"/>
                  </a:lnTo>
                  <a:lnTo>
                    <a:pt x="1777" y="451"/>
                  </a:lnTo>
                  <a:lnTo>
                    <a:pt x="1778" y="454"/>
                  </a:lnTo>
                  <a:lnTo>
                    <a:pt x="1778" y="457"/>
                  </a:lnTo>
                  <a:lnTo>
                    <a:pt x="1783" y="468"/>
                  </a:lnTo>
                  <a:lnTo>
                    <a:pt x="1792" y="474"/>
                  </a:lnTo>
                  <a:lnTo>
                    <a:pt x="1800" y="483"/>
                  </a:lnTo>
                  <a:lnTo>
                    <a:pt x="1808" y="489"/>
                  </a:lnTo>
                  <a:lnTo>
                    <a:pt x="1827" y="503"/>
                  </a:lnTo>
                  <a:lnTo>
                    <a:pt x="1842" y="516"/>
                  </a:lnTo>
                  <a:lnTo>
                    <a:pt x="1842" y="518"/>
                  </a:lnTo>
                  <a:lnTo>
                    <a:pt x="1842" y="518"/>
                  </a:lnTo>
                  <a:lnTo>
                    <a:pt x="1839" y="518"/>
                  </a:lnTo>
                  <a:lnTo>
                    <a:pt x="1835" y="518"/>
                  </a:lnTo>
                  <a:lnTo>
                    <a:pt x="1830" y="516"/>
                  </a:lnTo>
                  <a:lnTo>
                    <a:pt x="1827" y="513"/>
                  </a:lnTo>
                  <a:lnTo>
                    <a:pt x="1829" y="519"/>
                  </a:lnTo>
                  <a:lnTo>
                    <a:pt x="1829" y="526"/>
                  </a:lnTo>
                  <a:lnTo>
                    <a:pt x="1827" y="531"/>
                  </a:lnTo>
                  <a:lnTo>
                    <a:pt x="1825" y="536"/>
                  </a:lnTo>
                  <a:lnTo>
                    <a:pt x="1815" y="541"/>
                  </a:lnTo>
                  <a:lnTo>
                    <a:pt x="1807" y="546"/>
                  </a:lnTo>
                  <a:lnTo>
                    <a:pt x="1807" y="556"/>
                  </a:lnTo>
                  <a:lnTo>
                    <a:pt x="1807" y="565"/>
                  </a:lnTo>
                  <a:lnTo>
                    <a:pt x="1792" y="556"/>
                  </a:lnTo>
                  <a:lnTo>
                    <a:pt x="1778" y="548"/>
                  </a:lnTo>
                  <a:lnTo>
                    <a:pt x="1790" y="545"/>
                  </a:lnTo>
                  <a:lnTo>
                    <a:pt x="1802" y="543"/>
                  </a:lnTo>
                  <a:lnTo>
                    <a:pt x="1807" y="543"/>
                  </a:lnTo>
                  <a:lnTo>
                    <a:pt x="1810" y="541"/>
                  </a:lnTo>
                  <a:lnTo>
                    <a:pt x="1815" y="538"/>
                  </a:lnTo>
                  <a:lnTo>
                    <a:pt x="1819" y="534"/>
                  </a:lnTo>
                  <a:lnTo>
                    <a:pt x="1819" y="528"/>
                  </a:lnTo>
                  <a:lnTo>
                    <a:pt x="1817" y="521"/>
                  </a:lnTo>
                  <a:lnTo>
                    <a:pt x="1807" y="518"/>
                  </a:lnTo>
                  <a:lnTo>
                    <a:pt x="1797" y="513"/>
                  </a:lnTo>
                  <a:lnTo>
                    <a:pt x="1788" y="504"/>
                  </a:lnTo>
                  <a:lnTo>
                    <a:pt x="1780" y="498"/>
                  </a:lnTo>
                  <a:lnTo>
                    <a:pt x="1765" y="481"/>
                  </a:lnTo>
                  <a:lnTo>
                    <a:pt x="1750" y="466"/>
                  </a:lnTo>
                  <a:lnTo>
                    <a:pt x="1738" y="468"/>
                  </a:lnTo>
                  <a:lnTo>
                    <a:pt x="1731" y="471"/>
                  </a:lnTo>
                  <a:lnTo>
                    <a:pt x="1726" y="474"/>
                  </a:lnTo>
                  <a:lnTo>
                    <a:pt x="1720" y="479"/>
                  </a:lnTo>
                  <a:lnTo>
                    <a:pt x="1715" y="479"/>
                  </a:lnTo>
                  <a:lnTo>
                    <a:pt x="1710" y="479"/>
                  </a:lnTo>
                  <a:lnTo>
                    <a:pt x="1705" y="478"/>
                  </a:lnTo>
                  <a:lnTo>
                    <a:pt x="1700" y="476"/>
                  </a:lnTo>
                  <a:lnTo>
                    <a:pt x="1691" y="473"/>
                  </a:lnTo>
                  <a:lnTo>
                    <a:pt x="1683" y="469"/>
                  </a:lnTo>
                  <a:close/>
                  <a:moveTo>
                    <a:pt x="3156" y="446"/>
                  </a:moveTo>
                  <a:lnTo>
                    <a:pt x="3158" y="447"/>
                  </a:lnTo>
                  <a:lnTo>
                    <a:pt x="3160" y="449"/>
                  </a:lnTo>
                  <a:lnTo>
                    <a:pt x="3158" y="447"/>
                  </a:lnTo>
                  <a:lnTo>
                    <a:pt x="3156" y="446"/>
                  </a:lnTo>
                  <a:close/>
                  <a:moveTo>
                    <a:pt x="3221" y="468"/>
                  </a:moveTo>
                  <a:lnTo>
                    <a:pt x="3221" y="473"/>
                  </a:lnTo>
                  <a:lnTo>
                    <a:pt x="3221" y="478"/>
                  </a:lnTo>
                  <a:lnTo>
                    <a:pt x="3215" y="481"/>
                  </a:lnTo>
                  <a:lnTo>
                    <a:pt x="3208" y="483"/>
                  </a:lnTo>
                  <a:lnTo>
                    <a:pt x="3210" y="488"/>
                  </a:lnTo>
                  <a:lnTo>
                    <a:pt x="3210" y="493"/>
                  </a:lnTo>
                  <a:lnTo>
                    <a:pt x="3201" y="489"/>
                  </a:lnTo>
                  <a:lnTo>
                    <a:pt x="3193" y="488"/>
                  </a:lnTo>
                  <a:lnTo>
                    <a:pt x="3190" y="486"/>
                  </a:lnTo>
                  <a:lnTo>
                    <a:pt x="3186" y="488"/>
                  </a:lnTo>
                  <a:lnTo>
                    <a:pt x="3183" y="489"/>
                  </a:lnTo>
                  <a:lnTo>
                    <a:pt x="3180" y="494"/>
                  </a:lnTo>
                  <a:lnTo>
                    <a:pt x="3175" y="493"/>
                  </a:lnTo>
                  <a:lnTo>
                    <a:pt x="3171" y="491"/>
                  </a:lnTo>
                  <a:lnTo>
                    <a:pt x="3168" y="488"/>
                  </a:lnTo>
                  <a:lnTo>
                    <a:pt x="3166" y="481"/>
                  </a:lnTo>
                  <a:lnTo>
                    <a:pt x="3173" y="481"/>
                  </a:lnTo>
                  <a:lnTo>
                    <a:pt x="3180" y="479"/>
                  </a:lnTo>
                  <a:lnTo>
                    <a:pt x="3178" y="468"/>
                  </a:lnTo>
                  <a:lnTo>
                    <a:pt x="3176" y="456"/>
                  </a:lnTo>
                  <a:lnTo>
                    <a:pt x="3170" y="454"/>
                  </a:lnTo>
                  <a:lnTo>
                    <a:pt x="3166" y="454"/>
                  </a:lnTo>
                  <a:lnTo>
                    <a:pt x="3165" y="452"/>
                  </a:lnTo>
                  <a:lnTo>
                    <a:pt x="3161" y="451"/>
                  </a:lnTo>
                  <a:lnTo>
                    <a:pt x="3161" y="449"/>
                  </a:lnTo>
                  <a:lnTo>
                    <a:pt x="3161" y="449"/>
                  </a:lnTo>
                  <a:lnTo>
                    <a:pt x="3168" y="449"/>
                  </a:lnTo>
                  <a:lnTo>
                    <a:pt x="3175" y="449"/>
                  </a:lnTo>
                  <a:lnTo>
                    <a:pt x="3185" y="456"/>
                  </a:lnTo>
                  <a:lnTo>
                    <a:pt x="3195" y="462"/>
                  </a:lnTo>
                  <a:lnTo>
                    <a:pt x="3200" y="466"/>
                  </a:lnTo>
                  <a:lnTo>
                    <a:pt x="3206" y="468"/>
                  </a:lnTo>
                  <a:lnTo>
                    <a:pt x="3213" y="468"/>
                  </a:lnTo>
                  <a:lnTo>
                    <a:pt x="3221" y="468"/>
                  </a:lnTo>
                  <a:close/>
                  <a:moveTo>
                    <a:pt x="1745" y="471"/>
                  </a:moveTo>
                  <a:lnTo>
                    <a:pt x="1748" y="474"/>
                  </a:lnTo>
                  <a:lnTo>
                    <a:pt x="1752" y="478"/>
                  </a:lnTo>
                  <a:lnTo>
                    <a:pt x="1748" y="486"/>
                  </a:lnTo>
                  <a:lnTo>
                    <a:pt x="1745" y="496"/>
                  </a:lnTo>
                  <a:lnTo>
                    <a:pt x="1747" y="501"/>
                  </a:lnTo>
                  <a:lnTo>
                    <a:pt x="1750" y="509"/>
                  </a:lnTo>
                  <a:lnTo>
                    <a:pt x="1750" y="518"/>
                  </a:lnTo>
                  <a:lnTo>
                    <a:pt x="1748" y="526"/>
                  </a:lnTo>
                  <a:lnTo>
                    <a:pt x="1747" y="529"/>
                  </a:lnTo>
                  <a:lnTo>
                    <a:pt x="1745" y="531"/>
                  </a:lnTo>
                  <a:lnTo>
                    <a:pt x="1738" y="531"/>
                  </a:lnTo>
                  <a:lnTo>
                    <a:pt x="1733" y="529"/>
                  </a:lnTo>
                  <a:lnTo>
                    <a:pt x="1731" y="518"/>
                  </a:lnTo>
                  <a:lnTo>
                    <a:pt x="1731" y="506"/>
                  </a:lnTo>
                  <a:lnTo>
                    <a:pt x="1736" y="504"/>
                  </a:lnTo>
                  <a:lnTo>
                    <a:pt x="1741" y="504"/>
                  </a:lnTo>
                  <a:lnTo>
                    <a:pt x="1738" y="496"/>
                  </a:lnTo>
                  <a:lnTo>
                    <a:pt x="1735" y="489"/>
                  </a:lnTo>
                  <a:lnTo>
                    <a:pt x="1740" y="481"/>
                  </a:lnTo>
                  <a:lnTo>
                    <a:pt x="1745" y="471"/>
                  </a:lnTo>
                  <a:close/>
                  <a:moveTo>
                    <a:pt x="3223" y="583"/>
                  </a:moveTo>
                  <a:lnTo>
                    <a:pt x="3185" y="593"/>
                  </a:lnTo>
                  <a:lnTo>
                    <a:pt x="3183" y="601"/>
                  </a:lnTo>
                  <a:lnTo>
                    <a:pt x="3183" y="608"/>
                  </a:lnTo>
                  <a:lnTo>
                    <a:pt x="3178" y="608"/>
                  </a:lnTo>
                  <a:lnTo>
                    <a:pt x="3175" y="608"/>
                  </a:lnTo>
                  <a:lnTo>
                    <a:pt x="3175" y="605"/>
                  </a:lnTo>
                  <a:lnTo>
                    <a:pt x="3175" y="600"/>
                  </a:lnTo>
                  <a:lnTo>
                    <a:pt x="3173" y="600"/>
                  </a:lnTo>
                  <a:lnTo>
                    <a:pt x="3173" y="600"/>
                  </a:lnTo>
                  <a:lnTo>
                    <a:pt x="3170" y="600"/>
                  </a:lnTo>
                  <a:lnTo>
                    <a:pt x="3166" y="601"/>
                  </a:lnTo>
                  <a:lnTo>
                    <a:pt x="3163" y="608"/>
                  </a:lnTo>
                  <a:lnTo>
                    <a:pt x="3160" y="613"/>
                  </a:lnTo>
                  <a:lnTo>
                    <a:pt x="3154" y="617"/>
                  </a:lnTo>
                  <a:lnTo>
                    <a:pt x="3149" y="620"/>
                  </a:lnTo>
                  <a:lnTo>
                    <a:pt x="3146" y="610"/>
                  </a:lnTo>
                  <a:lnTo>
                    <a:pt x="3143" y="601"/>
                  </a:lnTo>
                  <a:lnTo>
                    <a:pt x="3138" y="605"/>
                  </a:lnTo>
                  <a:lnTo>
                    <a:pt x="3131" y="608"/>
                  </a:lnTo>
                  <a:lnTo>
                    <a:pt x="3128" y="605"/>
                  </a:lnTo>
                  <a:lnTo>
                    <a:pt x="3126" y="601"/>
                  </a:lnTo>
                  <a:lnTo>
                    <a:pt x="3131" y="588"/>
                  </a:lnTo>
                  <a:lnTo>
                    <a:pt x="3139" y="576"/>
                  </a:lnTo>
                  <a:lnTo>
                    <a:pt x="3156" y="578"/>
                  </a:lnTo>
                  <a:lnTo>
                    <a:pt x="3175" y="580"/>
                  </a:lnTo>
                  <a:lnTo>
                    <a:pt x="3186" y="560"/>
                  </a:lnTo>
                  <a:lnTo>
                    <a:pt x="3200" y="541"/>
                  </a:lnTo>
                  <a:lnTo>
                    <a:pt x="3193" y="526"/>
                  </a:lnTo>
                  <a:lnTo>
                    <a:pt x="3186" y="511"/>
                  </a:lnTo>
                  <a:lnTo>
                    <a:pt x="3190" y="509"/>
                  </a:lnTo>
                  <a:lnTo>
                    <a:pt x="3190" y="508"/>
                  </a:lnTo>
                  <a:lnTo>
                    <a:pt x="3190" y="508"/>
                  </a:lnTo>
                  <a:lnTo>
                    <a:pt x="3190" y="504"/>
                  </a:lnTo>
                  <a:lnTo>
                    <a:pt x="3195" y="504"/>
                  </a:lnTo>
                  <a:lnTo>
                    <a:pt x="3200" y="506"/>
                  </a:lnTo>
                  <a:lnTo>
                    <a:pt x="3206" y="514"/>
                  </a:lnTo>
                  <a:lnTo>
                    <a:pt x="3213" y="523"/>
                  </a:lnTo>
                  <a:lnTo>
                    <a:pt x="3216" y="538"/>
                  </a:lnTo>
                  <a:lnTo>
                    <a:pt x="3218" y="553"/>
                  </a:lnTo>
                  <a:lnTo>
                    <a:pt x="3220" y="568"/>
                  </a:lnTo>
                  <a:lnTo>
                    <a:pt x="3223" y="583"/>
                  </a:lnTo>
                  <a:close/>
                  <a:moveTo>
                    <a:pt x="3144" y="615"/>
                  </a:moveTo>
                  <a:lnTo>
                    <a:pt x="3141" y="627"/>
                  </a:lnTo>
                  <a:lnTo>
                    <a:pt x="3139" y="637"/>
                  </a:lnTo>
                  <a:lnTo>
                    <a:pt x="3134" y="637"/>
                  </a:lnTo>
                  <a:lnTo>
                    <a:pt x="3129" y="637"/>
                  </a:lnTo>
                  <a:lnTo>
                    <a:pt x="3129" y="628"/>
                  </a:lnTo>
                  <a:lnTo>
                    <a:pt x="3128" y="618"/>
                  </a:lnTo>
                  <a:lnTo>
                    <a:pt x="3124" y="618"/>
                  </a:lnTo>
                  <a:lnTo>
                    <a:pt x="3121" y="617"/>
                  </a:lnTo>
                  <a:lnTo>
                    <a:pt x="3118" y="615"/>
                  </a:lnTo>
                  <a:lnTo>
                    <a:pt x="3116" y="612"/>
                  </a:lnTo>
                  <a:lnTo>
                    <a:pt x="3116" y="610"/>
                  </a:lnTo>
                  <a:lnTo>
                    <a:pt x="3118" y="608"/>
                  </a:lnTo>
                  <a:lnTo>
                    <a:pt x="3121" y="606"/>
                  </a:lnTo>
                  <a:lnTo>
                    <a:pt x="3124" y="605"/>
                  </a:lnTo>
                  <a:lnTo>
                    <a:pt x="3128" y="608"/>
                  </a:lnTo>
                  <a:lnTo>
                    <a:pt x="3133" y="612"/>
                  </a:lnTo>
                  <a:lnTo>
                    <a:pt x="3136" y="613"/>
                  </a:lnTo>
                  <a:lnTo>
                    <a:pt x="3144" y="615"/>
                  </a:lnTo>
                  <a:close/>
                  <a:moveTo>
                    <a:pt x="3052" y="719"/>
                  </a:moveTo>
                  <a:lnTo>
                    <a:pt x="3056" y="720"/>
                  </a:lnTo>
                  <a:lnTo>
                    <a:pt x="3059" y="720"/>
                  </a:lnTo>
                  <a:lnTo>
                    <a:pt x="3057" y="740"/>
                  </a:lnTo>
                  <a:lnTo>
                    <a:pt x="3056" y="761"/>
                  </a:lnTo>
                  <a:lnTo>
                    <a:pt x="3054" y="761"/>
                  </a:lnTo>
                  <a:lnTo>
                    <a:pt x="3052" y="761"/>
                  </a:lnTo>
                  <a:lnTo>
                    <a:pt x="3049" y="757"/>
                  </a:lnTo>
                  <a:lnTo>
                    <a:pt x="3044" y="754"/>
                  </a:lnTo>
                  <a:lnTo>
                    <a:pt x="3042" y="744"/>
                  </a:lnTo>
                  <a:lnTo>
                    <a:pt x="3042" y="735"/>
                  </a:lnTo>
                  <a:lnTo>
                    <a:pt x="3047" y="727"/>
                  </a:lnTo>
                  <a:lnTo>
                    <a:pt x="3052" y="719"/>
                  </a:lnTo>
                  <a:close/>
                  <a:moveTo>
                    <a:pt x="710" y="782"/>
                  </a:moveTo>
                  <a:lnTo>
                    <a:pt x="709" y="776"/>
                  </a:lnTo>
                  <a:lnTo>
                    <a:pt x="707" y="771"/>
                  </a:lnTo>
                  <a:lnTo>
                    <a:pt x="687" y="764"/>
                  </a:lnTo>
                  <a:lnTo>
                    <a:pt x="667" y="754"/>
                  </a:lnTo>
                  <a:lnTo>
                    <a:pt x="652" y="759"/>
                  </a:lnTo>
                  <a:lnTo>
                    <a:pt x="637" y="762"/>
                  </a:lnTo>
                  <a:lnTo>
                    <a:pt x="638" y="761"/>
                  </a:lnTo>
                  <a:lnTo>
                    <a:pt x="640" y="761"/>
                  </a:lnTo>
                  <a:lnTo>
                    <a:pt x="645" y="752"/>
                  </a:lnTo>
                  <a:lnTo>
                    <a:pt x="650" y="747"/>
                  </a:lnTo>
                  <a:lnTo>
                    <a:pt x="657" y="744"/>
                  </a:lnTo>
                  <a:lnTo>
                    <a:pt x="665" y="744"/>
                  </a:lnTo>
                  <a:lnTo>
                    <a:pt x="673" y="744"/>
                  </a:lnTo>
                  <a:lnTo>
                    <a:pt x="682" y="745"/>
                  </a:lnTo>
                  <a:lnTo>
                    <a:pt x="690" y="749"/>
                  </a:lnTo>
                  <a:lnTo>
                    <a:pt x="698" y="752"/>
                  </a:lnTo>
                  <a:lnTo>
                    <a:pt x="734" y="772"/>
                  </a:lnTo>
                  <a:lnTo>
                    <a:pt x="757" y="786"/>
                  </a:lnTo>
                  <a:lnTo>
                    <a:pt x="757" y="786"/>
                  </a:lnTo>
                  <a:lnTo>
                    <a:pt x="757" y="787"/>
                  </a:lnTo>
                  <a:lnTo>
                    <a:pt x="737" y="787"/>
                  </a:lnTo>
                  <a:lnTo>
                    <a:pt x="719" y="787"/>
                  </a:lnTo>
                  <a:lnTo>
                    <a:pt x="719" y="786"/>
                  </a:lnTo>
                  <a:lnTo>
                    <a:pt x="720" y="782"/>
                  </a:lnTo>
                  <a:lnTo>
                    <a:pt x="715" y="782"/>
                  </a:lnTo>
                  <a:lnTo>
                    <a:pt x="710" y="782"/>
                  </a:lnTo>
                  <a:close/>
                  <a:moveTo>
                    <a:pt x="776" y="789"/>
                  </a:moveTo>
                  <a:lnTo>
                    <a:pt x="791" y="791"/>
                  </a:lnTo>
                  <a:lnTo>
                    <a:pt x="802" y="792"/>
                  </a:lnTo>
                  <a:lnTo>
                    <a:pt x="812" y="797"/>
                  </a:lnTo>
                  <a:lnTo>
                    <a:pt x="821" y="806"/>
                  </a:lnTo>
                  <a:lnTo>
                    <a:pt x="819" y="809"/>
                  </a:lnTo>
                  <a:lnTo>
                    <a:pt x="817" y="811"/>
                  </a:lnTo>
                  <a:lnTo>
                    <a:pt x="797" y="812"/>
                  </a:lnTo>
                  <a:lnTo>
                    <a:pt x="779" y="812"/>
                  </a:lnTo>
                  <a:lnTo>
                    <a:pt x="760" y="809"/>
                  </a:lnTo>
                  <a:lnTo>
                    <a:pt x="744" y="804"/>
                  </a:lnTo>
                  <a:lnTo>
                    <a:pt x="744" y="802"/>
                  </a:lnTo>
                  <a:lnTo>
                    <a:pt x="744" y="802"/>
                  </a:lnTo>
                  <a:lnTo>
                    <a:pt x="752" y="799"/>
                  </a:lnTo>
                  <a:lnTo>
                    <a:pt x="760" y="797"/>
                  </a:lnTo>
                  <a:lnTo>
                    <a:pt x="769" y="794"/>
                  </a:lnTo>
                  <a:lnTo>
                    <a:pt x="776" y="789"/>
                  </a:lnTo>
                  <a:close/>
                  <a:moveTo>
                    <a:pt x="2930" y="789"/>
                  </a:moveTo>
                  <a:lnTo>
                    <a:pt x="2937" y="792"/>
                  </a:lnTo>
                  <a:lnTo>
                    <a:pt x="2939" y="794"/>
                  </a:lnTo>
                  <a:lnTo>
                    <a:pt x="2940" y="797"/>
                  </a:lnTo>
                  <a:lnTo>
                    <a:pt x="2942" y="802"/>
                  </a:lnTo>
                  <a:lnTo>
                    <a:pt x="2942" y="802"/>
                  </a:lnTo>
                  <a:lnTo>
                    <a:pt x="2942" y="804"/>
                  </a:lnTo>
                  <a:lnTo>
                    <a:pt x="2937" y="807"/>
                  </a:lnTo>
                  <a:lnTo>
                    <a:pt x="2934" y="811"/>
                  </a:lnTo>
                  <a:lnTo>
                    <a:pt x="2927" y="814"/>
                  </a:lnTo>
                  <a:lnTo>
                    <a:pt x="2920" y="814"/>
                  </a:lnTo>
                  <a:lnTo>
                    <a:pt x="2917" y="812"/>
                  </a:lnTo>
                  <a:lnTo>
                    <a:pt x="2915" y="811"/>
                  </a:lnTo>
                  <a:lnTo>
                    <a:pt x="2913" y="809"/>
                  </a:lnTo>
                  <a:lnTo>
                    <a:pt x="2912" y="807"/>
                  </a:lnTo>
                  <a:lnTo>
                    <a:pt x="2915" y="801"/>
                  </a:lnTo>
                  <a:lnTo>
                    <a:pt x="2920" y="796"/>
                  </a:lnTo>
                  <a:lnTo>
                    <a:pt x="2923" y="794"/>
                  </a:lnTo>
                  <a:lnTo>
                    <a:pt x="2930" y="789"/>
                  </a:lnTo>
                  <a:close/>
                  <a:moveTo>
                    <a:pt x="3062" y="811"/>
                  </a:moveTo>
                  <a:lnTo>
                    <a:pt x="3064" y="811"/>
                  </a:lnTo>
                  <a:lnTo>
                    <a:pt x="3067" y="811"/>
                  </a:lnTo>
                  <a:lnTo>
                    <a:pt x="3074" y="816"/>
                  </a:lnTo>
                  <a:lnTo>
                    <a:pt x="3079" y="822"/>
                  </a:lnTo>
                  <a:lnTo>
                    <a:pt x="3083" y="829"/>
                  </a:lnTo>
                  <a:lnTo>
                    <a:pt x="3084" y="839"/>
                  </a:lnTo>
                  <a:lnTo>
                    <a:pt x="3079" y="843"/>
                  </a:lnTo>
                  <a:lnTo>
                    <a:pt x="3076" y="846"/>
                  </a:lnTo>
                  <a:lnTo>
                    <a:pt x="3077" y="859"/>
                  </a:lnTo>
                  <a:lnTo>
                    <a:pt x="3077" y="871"/>
                  </a:lnTo>
                  <a:lnTo>
                    <a:pt x="3076" y="871"/>
                  </a:lnTo>
                  <a:lnTo>
                    <a:pt x="3076" y="871"/>
                  </a:lnTo>
                  <a:lnTo>
                    <a:pt x="3066" y="864"/>
                  </a:lnTo>
                  <a:lnTo>
                    <a:pt x="3057" y="859"/>
                  </a:lnTo>
                  <a:lnTo>
                    <a:pt x="3057" y="838"/>
                  </a:lnTo>
                  <a:lnTo>
                    <a:pt x="3057" y="816"/>
                  </a:lnTo>
                  <a:lnTo>
                    <a:pt x="3061" y="814"/>
                  </a:lnTo>
                  <a:lnTo>
                    <a:pt x="3062" y="811"/>
                  </a:lnTo>
                  <a:close/>
                  <a:moveTo>
                    <a:pt x="2964" y="824"/>
                  </a:moveTo>
                  <a:lnTo>
                    <a:pt x="2967" y="829"/>
                  </a:lnTo>
                  <a:lnTo>
                    <a:pt x="2972" y="834"/>
                  </a:lnTo>
                  <a:lnTo>
                    <a:pt x="2969" y="836"/>
                  </a:lnTo>
                  <a:lnTo>
                    <a:pt x="2965" y="836"/>
                  </a:lnTo>
                  <a:lnTo>
                    <a:pt x="2962" y="834"/>
                  </a:lnTo>
                  <a:lnTo>
                    <a:pt x="2960" y="834"/>
                  </a:lnTo>
                  <a:lnTo>
                    <a:pt x="2959" y="836"/>
                  </a:lnTo>
                  <a:lnTo>
                    <a:pt x="2955" y="839"/>
                  </a:lnTo>
                  <a:lnTo>
                    <a:pt x="2957" y="844"/>
                  </a:lnTo>
                  <a:lnTo>
                    <a:pt x="2959" y="846"/>
                  </a:lnTo>
                  <a:lnTo>
                    <a:pt x="2957" y="849"/>
                  </a:lnTo>
                  <a:lnTo>
                    <a:pt x="2955" y="853"/>
                  </a:lnTo>
                  <a:lnTo>
                    <a:pt x="2952" y="849"/>
                  </a:lnTo>
                  <a:lnTo>
                    <a:pt x="2950" y="846"/>
                  </a:lnTo>
                  <a:lnTo>
                    <a:pt x="2955" y="838"/>
                  </a:lnTo>
                  <a:lnTo>
                    <a:pt x="2960" y="826"/>
                  </a:lnTo>
                  <a:lnTo>
                    <a:pt x="2962" y="824"/>
                  </a:lnTo>
                  <a:lnTo>
                    <a:pt x="2964" y="824"/>
                  </a:lnTo>
                  <a:close/>
                  <a:moveTo>
                    <a:pt x="3066" y="876"/>
                  </a:moveTo>
                  <a:lnTo>
                    <a:pt x="3066" y="873"/>
                  </a:lnTo>
                  <a:lnTo>
                    <a:pt x="3067" y="868"/>
                  </a:lnTo>
                  <a:lnTo>
                    <a:pt x="3067" y="868"/>
                  </a:lnTo>
                  <a:lnTo>
                    <a:pt x="3069" y="868"/>
                  </a:lnTo>
                  <a:lnTo>
                    <a:pt x="3071" y="873"/>
                  </a:lnTo>
                  <a:lnTo>
                    <a:pt x="3074" y="876"/>
                  </a:lnTo>
                  <a:lnTo>
                    <a:pt x="3069" y="876"/>
                  </a:lnTo>
                  <a:lnTo>
                    <a:pt x="3066" y="876"/>
                  </a:lnTo>
                  <a:close/>
                  <a:moveTo>
                    <a:pt x="3084" y="873"/>
                  </a:moveTo>
                  <a:lnTo>
                    <a:pt x="3089" y="873"/>
                  </a:lnTo>
                  <a:lnTo>
                    <a:pt x="3094" y="873"/>
                  </a:lnTo>
                  <a:lnTo>
                    <a:pt x="3094" y="874"/>
                  </a:lnTo>
                  <a:lnTo>
                    <a:pt x="3094" y="876"/>
                  </a:lnTo>
                  <a:lnTo>
                    <a:pt x="3094" y="879"/>
                  </a:lnTo>
                  <a:lnTo>
                    <a:pt x="3096" y="883"/>
                  </a:lnTo>
                  <a:lnTo>
                    <a:pt x="3093" y="881"/>
                  </a:lnTo>
                  <a:lnTo>
                    <a:pt x="3089" y="879"/>
                  </a:lnTo>
                  <a:lnTo>
                    <a:pt x="3086" y="878"/>
                  </a:lnTo>
                  <a:lnTo>
                    <a:pt x="3084" y="873"/>
                  </a:lnTo>
                  <a:close/>
                  <a:moveTo>
                    <a:pt x="3071" y="881"/>
                  </a:moveTo>
                  <a:lnTo>
                    <a:pt x="3074" y="883"/>
                  </a:lnTo>
                  <a:lnTo>
                    <a:pt x="3076" y="886"/>
                  </a:lnTo>
                  <a:lnTo>
                    <a:pt x="3076" y="889"/>
                  </a:lnTo>
                  <a:lnTo>
                    <a:pt x="3077" y="896"/>
                  </a:lnTo>
                  <a:lnTo>
                    <a:pt x="3076" y="896"/>
                  </a:lnTo>
                  <a:lnTo>
                    <a:pt x="3074" y="894"/>
                  </a:lnTo>
                  <a:lnTo>
                    <a:pt x="3072" y="888"/>
                  </a:lnTo>
                  <a:lnTo>
                    <a:pt x="3071" y="881"/>
                  </a:lnTo>
                  <a:close/>
                  <a:moveTo>
                    <a:pt x="3104" y="881"/>
                  </a:moveTo>
                  <a:lnTo>
                    <a:pt x="3108" y="883"/>
                  </a:lnTo>
                  <a:lnTo>
                    <a:pt x="3109" y="886"/>
                  </a:lnTo>
                  <a:lnTo>
                    <a:pt x="3109" y="886"/>
                  </a:lnTo>
                  <a:lnTo>
                    <a:pt x="3108" y="888"/>
                  </a:lnTo>
                  <a:lnTo>
                    <a:pt x="3104" y="888"/>
                  </a:lnTo>
                  <a:lnTo>
                    <a:pt x="3103" y="888"/>
                  </a:lnTo>
                  <a:lnTo>
                    <a:pt x="3103" y="886"/>
                  </a:lnTo>
                  <a:lnTo>
                    <a:pt x="3103" y="884"/>
                  </a:lnTo>
                  <a:lnTo>
                    <a:pt x="3103" y="884"/>
                  </a:lnTo>
                  <a:lnTo>
                    <a:pt x="3104" y="884"/>
                  </a:lnTo>
                  <a:lnTo>
                    <a:pt x="3104" y="883"/>
                  </a:lnTo>
                  <a:lnTo>
                    <a:pt x="3104" y="881"/>
                  </a:lnTo>
                  <a:close/>
                  <a:moveTo>
                    <a:pt x="3104" y="893"/>
                  </a:moveTo>
                  <a:lnTo>
                    <a:pt x="3108" y="894"/>
                  </a:lnTo>
                  <a:lnTo>
                    <a:pt x="3109" y="899"/>
                  </a:lnTo>
                  <a:lnTo>
                    <a:pt x="3106" y="899"/>
                  </a:lnTo>
                  <a:lnTo>
                    <a:pt x="3103" y="899"/>
                  </a:lnTo>
                  <a:lnTo>
                    <a:pt x="3103" y="898"/>
                  </a:lnTo>
                  <a:lnTo>
                    <a:pt x="3101" y="896"/>
                  </a:lnTo>
                  <a:lnTo>
                    <a:pt x="3103" y="896"/>
                  </a:lnTo>
                  <a:lnTo>
                    <a:pt x="3103" y="896"/>
                  </a:lnTo>
                  <a:lnTo>
                    <a:pt x="3104" y="894"/>
                  </a:lnTo>
                  <a:lnTo>
                    <a:pt x="3104" y="893"/>
                  </a:lnTo>
                  <a:close/>
                  <a:moveTo>
                    <a:pt x="3119" y="896"/>
                  </a:moveTo>
                  <a:lnTo>
                    <a:pt x="3123" y="898"/>
                  </a:lnTo>
                  <a:lnTo>
                    <a:pt x="3128" y="899"/>
                  </a:lnTo>
                  <a:lnTo>
                    <a:pt x="3128" y="899"/>
                  </a:lnTo>
                  <a:lnTo>
                    <a:pt x="3128" y="901"/>
                  </a:lnTo>
                  <a:lnTo>
                    <a:pt x="3124" y="901"/>
                  </a:lnTo>
                  <a:lnTo>
                    <a:pt x="3123" y="901"/>
                  </a:lnTo>
                  <a:lnTo>
                    <a:pt x="3121" y="899"/>
                  </a:lnTo>
                  <a:lnTo>
                    <a:pt x="3119" y="896"/>
                  </a:lnTo>
                  <a:close/>
                  <a:moveTo>
                    <a:pt x="3089" y="905"/>
                  </a:moveTo>
                  <a:lnTo>
                    <a:pt x="3093" y="908"/>
                  </a:lnTo>
                  <a:lnTo>
                    <a:pt x="3094" y="911"/>
                  </a:lnTo>
                  <a:lnTo>
                    <a:pt x="3096" y="915"/>
                  </a:lnTo>
                  <a:lnTo>
                    <a:pt x="3098" y="918"/>
                  </a:lnTo>
                  <a:lnTo>
                    <a:pt x="3096" y="918"/>
                  </a:lnTo>
                  <a:lnTo>
                    <a:pt x="3096" y="918"/>
                  </a:lnTo>
                  <a:lnTo>
                    <a:pt x="3091" y="918"/>
                  </a:lnTo>
                  <a:lnTo>
                    <a:pt x="3088" y="916"/>
                  </a:lnTo>
                  <a:lnTo>
                    <a:pt x="3089" y="911"/>
                  </a:lnTo>
                  <a:lnTo>
                    <a:pt x="3089" y="905"/>
                  </a:lnTo>
                  <a:close/>
                  <a:moveTo>
                    <a:pt x="3123" y="908"/>
                  </a:moveTo>
                  <a:lnTo>
                    <a:pt x="3126" y="908"/>
                  </a:lnTo>
                  <a:lnTo>
                    <a:pt x="3128" y="910"/>
                  </a:lnTo>
                  <a:lnTo>
                    <a:pt x="3128" y="910"/>
                  </a:lnTo>
                  <a:lnTo>
                    <a:pt x="3128" y="913"/>
                  </a:lnTo>
                  <a:lnTo>
                    <a:pt x="3124" y="913"/>
                  </a:lnTo>
                  <a:lnTo>
                    <a:pt x="3119" y="913"/>
                  </a:lnTo>
                  <a:lnTo>
                    <a:pt x="3116" y="911"/>
                  </a:lnTo>
                  <a:lnTo>
                    <a:pt x="3114" y="910"/>
                  </a:lnTo>
                  <a:lnTo>
                    <a:pt x="3118" y="908"/>
                  </a:lnTo>
                  <a:lnTo>
                    <a:pt x="3123" y="908"/>
                  </a:lnTo>
                  <a:close/>
                  <a:moveTo>
                    <a:pt x="3103" y="921"/>
                  </a:moveTo>
                  <a:lnTo>
                    <a:pt x="3106" y="923"/>
                  </a:lnTo>
                  <a:lnTo>
                    <a:pt x="3106" y="928"/>
                  </a:lnTo>
                  <a:lnTo>
                    <a:pt x="3103" y="933"/>
                  </a:lnTo>
                  <a:lnTo>
                    <a:pt x="3101" y="938"/>
                  </a:lnTo>
                  <a:lnTo>
                    <a:pt x="3101" y="936"/>
                  </a:lnTo>
                  <a:lnTo>
                    <a:pt x="3101" y="936"/>
                  </a:lnTo>
                  <a:lnTo>
                    <a:pt x="3099" y="930"/>
                  </a:lnTo>
                  <a:lnTo>
                    <a:pt x="3098" y="925"/>
                  </a:lnTo>
                  <a:lnTo>
                    <a:pt x="3101" y="923"/>
                  </a:lnTo>
                  <a:lnTo>
                    <a:pt x="3103" y="921"/>
                  </a:lnTo>
                  <a:close/>
                  <a:moveTo>
                    <a:pt x="2592" y="931"/>
                  </a:moveTo>
                  <a:lnTo>
                    <a:pt x="2599" y="936"/>
                  </a:lnTo>
                  <a:lnTo>
                    <a:pt x="2604" y="945"/>
                  </a:lnTo>
                  <a:lnTo>
                    <a:pt x="2609" y="953"/>
                  </a:lnTo>
                  <a:lnTo>
                    <a:pt x="2614" y="963"/>
                  </a:lnTo>
                  <a:lnTo>
                    <a:pt x="2609" y="973"/>
                  </a:lnTo>
                  <a:lnTo>
                    <a:pt x="2604" y="983"/>
                  </a:lnTo>
                  <a:lnTo>
                    <a:pt x="2604" y="983"/>
                  </a:lnTo>
                  <a:lnTo>
                    <a:pt x="2602" y="983"/>
                  </a:lnTo>
                  <a:lnTo>
                    <a:pt x="2597" y="982"/>
                  </a:lnTo>
                  <a:lnTo>
                    <a:pt x="2590" y="982"/>
                  </a:lnTo>
                  <a:lnTo>
                    <a:pt x="2589" y="966"/>
                  </a:lnTo>
                  <a:lnTo>
                    <a:pt x="2587" y="955"/>
                  </a:lnTo>
                  <a:lnTo>
                    <a:pt x="2589" y="943"/>
                  </a:lnTo>
                  <a:lnTo>
                    <a:pt x="2592" y="931"/>
                  </a:lnTo>
                  <a:close/>
                  <a:moveTo>
                    <a:pt x="3136" y="983"/>
                  </a:moveTo>
                  <a:lnTo>
                    <a:pt x="3129" y="982"/>
                  </a:lnTo>
                  <a:lnTo>
                    <a:pt x="3124" y="982"/>
                  </a:lnTo>
                  <a:lnTo>
                    <a:pt x="3121" y="978"/>
                  </a:lnTo>
                  <a:lnTo>
                    <a:pt x="3118" y="975"/>
                  </a:lnTo>
                  <a:lnTo>
                    <a:pt x="3116" y="966"/>
                  </a:lnTo>
                  <a:lnTo>
                    <a:pt x="3114" y="955"/>
                  </a:lnTo>
                  <a:lnTo>
                    <a:pt x="3124" y="945"/>
                  </a:lnTo>
                  <a:lnTo>
                    <a:pt x="3133" y="933"/>
                  </a:lnTo>
                  <a:lnTo>
                    <a:pt x="3133" y="935"/>
                  </a:lnTo>
                  <a:lnTo>
                    <a:pt x="3133" y="936"/>
                  </a:lnTo>
                  <a:lnTo>
                    <a:pt x="3138" y="950"/>
                  </a:lnTo>
                  <a:lnTo>
                    <a:pt x="3143" y="963"/>
                  </a:lnTo>
                  <a:lnTo>
                    <a:pt x="3138" y="966"/>
                  </a:lnTo>
                  <a:lnTo>
                    <a:pt x="3133" y="970"/>
                  </a:lnTo>
                  <a:lnTo>
                    <a:pt x="3134" y="977"/>
                  </a:lnTo>
                  <a:lnTo>
                    <a:pt x="3136" y="983"/>
                  </a:lnTo>
                  <a:close/>
                  <a:moveTo>
                    <a:pt x="3108" y="946"/>
                  </a:moveTo>
                  <a:lnTo>
                    <a:pt x="3111" y="950"/>
                  </a:lnTo>
                  <a:lnTo>
                    <a:pt x="3111" y="953"/>
                  </a:lnTo>
                  <a:lnTo>
                    <a:pt x="3111" y="956"/>
                  </a:lnTo>
                  <a:lnTo>
                    <a:pt x="3109" y="961"/>
                  </a:lnTo>
                  <a:lnTo>
                    <a:pt x="3109" y="961"/>
                  </a:lnTo>
                  <a:lnTo>
                    <a:pt x="3108" y="961"/>
                  </a:lnTo>
                  <a:lnTo>
                    <a:pt x="3103" y="960"/>
                  </a:lnTo>
                  <a:lnTo>
                    <a:pt x="3096" y="960"/>
                  </a:lnTo>
                  <a:lnTo>
                    <a:pt x="3101" y="953"/>
                  </a:lnTo>
                  <a:lnTo>
                    <a:pt x="3108" y="946"/>
                  </a:lnTo>
                  <a:close/>
                  <a:moveTo>
                    <a:pt x="3029" y="970"/>
                  </a:moveTo>
                  <a:lnTo>
                    <a:pt x="3044" y="980"/>
                  </a:lnTo>
                  <a:lnTo>
                    <a:pt x="3057" y="990"/>
                  </a:lnTo>
                  <a:lnTo>
                    <a:pt x="3057" y="993"/>
                  </a:lnTo>
                  <a:lnTo>
                    <a:pt x="3057" y="995"/>
                  </a:lnTo>
                  <a:lnTo>
                    <a:pt x="3054" y="1003"/>
                  </a:lnTo>
                  <a:lnTo>
                    <a:pt x="3049" y="1008"/>
                  </a:lnTo>
                  <a:lnTo>
                    <a:pt x="3044" y="1012"/>
                  </a:lnTo>
                  <a:lnTo>
                    <a:pt x="3039" y="1017"/>
                  </a:lnTo>
                  <a:lnTo>
                    <a:pt x="3047" y="1033"/>
                  </a:lnTo>
                  <a:lnTo>
                    <a:pt x="3052" y="1052"/>
                  </a:lnTo>
                  <a:lnTo>
                    <a:pt x="3047" y="1059"/>
                  </a:lnTo>
                  <a:lnTo>
                    <a:pt x="3042" y="1065"/>
                  </a:lnTo>
                  <a:lnTo>
                    <a:pt x="3039" y="1074"/>
                  </a:lnTo>
                  <a:lnTo>
                    <a:pt x="3036" y="1084"/>
                  </a:lnTo>
                  <a:lnTo>
                    <a:pt x="3032" y="1092"/>
                  </a:lnTo>
                  <a:lnTo>
                    <a:pt x="3029" y="1102"/>
                  </a:lnTo>
                  <a:lnTo>
                    <a:pt x="3026" y="1110"/>
                  </a:lnTo>
                  <a:lnTo>
                    <a:pt x="3021" y="1117"/>
                  </a:lnTo>
                  <a:lnTo>
                    <a:pt x="3007" y="1112"/>
                  </a:lnTo>
                  <a:lnTo>
                    <a:pt x="2999" y="1107"/>
                  </a:lnTo>
                  <a:lnTo>
                    <a:pt x="2975" y="1105"/>
                  </a:lnTo>
                  <a:lnTo>
                    <a:pt x="2952" y="1104"/>
                  </a:lnTo>
                  <a:lnTo>
                    <a:pt x="2952" y="1090"/>
                  </a:lnTo>
                  <a:lnTo>
                    <a:pt x="2947" y="1082"/>
                  </a:lnTo>
                  <a:lnTo>
                    <a:pt x="2942" y="1074"/>
                  </a:lnTo>
                  <a:lnTo>
                    <a:pt x="2935" y="1067"/>
                  </a:lnTo>
                  <a:lnTo>
                    <a:pt x="2935" y="1060"/>
                  </a:lnTo>
                  <a:lnTo>
                    <a:pt x="2937" y="1054"/>
                  </a:lnTo>
                  <a:lnTo>
                    <a:pt x="2939" y="1047"/>
                  </a:lnTo>
                  <a:lnTo>
                    <a:pt x="2942" y="1042"/>
                  </a:lnTo>
                  <a:lnTo>
                    <a:pt x="2950" y="1043"/>
                  </a:lnTo>
                  <a:lnTo>
                    <a:pt x="2957" y="1045"/>
                  </a:lnTo>
                  <a:lnTo>
                    <a:pt x="2964" y="1037"/>
                  </a:lnTo>
                  <a:lnTo>
                    <a:pt x="2970" y="1028"/>
                  </a:lnTo>
                  <a:lnTo>
                    <a:pt x="2982" y="1022"/>
                  </a:lnTo>
                  <a:lnTo>
                    <a:pt x="2995" y="1015"/>
                  </a:lnTo>
                  <a:lnTo>
                    <a:pt x="3012" y="993"/>
                  </a:lnTo>
                  <a:lnTo>
                    <a:pt x="3029" y="970"/>
                  </a:lnTo>
                  <a:close/>
                  <a:moveTo>
                    <a:pt x="2771" y="983"/>
                  </a:moveTo>
                  <a:lnTo>
                    <a:pt x="2785" y="988"/>
                  </a:lnTo>
                  <a:lnTo>
                    <a:pt x="2801" y="992"/>
                  </a:lnTo>
                  <a:lnTo>
                    <a:pt x="2806" y="1002"/>
                  </a:lnTo>
                  <a:lnTo>
                    <a:pt x="2813" y="1010"/>
                  </a:lnTo>
                  <a:lnTo>
                    <a:pt x="2820" y="1017"/>
                  </a:lnTo>
                  <a:lnTo>
                    <a:pt x="2828" y="1023"/>
                  </a:lnTo>
                  <a:lnTo>
                    <a:pt x="2846" y="1033"/>
                  </a:lnTo>
                  <a:lnTo>
                    <a:pt x="2862" y="1047"/>
                  </a:lnTo>
                  <a:lnTo>
                    <a:pt x="2873" y="1069"/>
                  </a:lnTo>
                  <a:lnTo>
                    <a:pt x="2883" y="1092"/>
                  </a:lnTo>
                  <a:lnTo>
                    <a:pt x="2892" y="1097"/>
                  </a:lnTo>
                  <a:lnTo>
                    <a:pt x="2900" y="1102"/>
                  </a:lnTo>
                  <a:lnTo>
                    <a:pt x="2902" y="1110"/>
                  </a:lnTo>
                  <a:lnTo>
                    <a:pt x="2903" y="1122"/>
                  </a:lnTo>
                  <a:lnTo>
                    <a:pt x="2902" y="1134"/>
                  </a:lnTo>
                  <a:lnTo>
                    <a:pt x="2900" y="1142"/>
                  </a:lnTo>
                  <a:lnTo>
                    <a:pt x="2890" y="1142"/>
                  </a:lnTo>
                  <a:lnTo>
                    <a:pt x="2880" y="1142"/>
                  </a:lnTo>
                  <a:lnTo>
                    <a:pt x="2862" y="1119"/>
                  </a:lnTo>
                  <a:lnTo>
                    <a:pt x="2841" y="1095"/>
                  </a:lnTo>
                  <a:lnTo>
                    <a:pt x="2835" y="1082"/>
                  </a:lnTo>
                  <a:lnTo>
                    <a:pt x="2830" y="1069"/>
                  </a:lnTo>
                  <a:lnTo>
                    <a:pt x="2825" y="1054"/>
                  </a:lnTo>
                  <a:lnTo>
                    <a:pt x="2818" y="1038"/>
                  </a:lnTo>
                  <a:lnTo>
                    <a:pt x="2813" y="1032"/>
                  </a:lnTo>
                  <a:lnTo>
                    <a:pt x="2806" y="1027"/>
                  </a:lnTo>
                  <a:lnTo>
                    <a:pt x="2800" y="1022"/>
                  </a:lnTo>
                  <a:lnTo>
                    <a:pt x="2793" y="1015"/>
                  </a:lnTo>
                  <a:lnTo>
                    <a:pt x="2785" y="1010"/>
                  </a:lnTo>
                  <a:lnTo>
                    <a:pt x="2778" y="1005"/>
                  </a:lnTo>
                  <a:lnTo>
                    <a:pt x="2773" y="998"/>
                  </a:lnTo>
                  <a:lnTo>
                    <a:pt x="2768" y="990"/>
                  </a:lnTo>
                  <a:lnTo>
                    <a:pt x="2769" y="987"/>
                  </a:lnTo>
                  <a:lnTo>
                    <a:pt x="2771" y="983"/>
                  </a:lnTo>
                  <a:close/>
                  <a:moveTo>
                    <a:pt x="3170" y="1030"/>
                  </a:moveTo>
                  <a:lnTo>
                    <a:pt x="3171" y="1030"/>
                  </a:lnTo>
                  <a:lnTo>
                    <a:pt x="3173" y="1030"/>
                  </a:lnTo>
                  <a:lnTo>
                    <a:pt x="3171" y="1033"/>
                  </a:lnTo>
                  <a:lnTo>
                    <a:pt x="3171" y="1035"/>
                  </a:lnTo>
                  <a:lnTo>
                    <a:pt x="3170" y="1035"/>
                  </a:lnTo>
                  <a:lnTo>
                    <a:pt x="3166" y="1037"/>
                  </a:lnTo>
                  <a:lnTo>
                    <a:pt x="3168" y="1033"/>
                  </a:lnTo>
                  <a:lnTo>
                    <a:pt x="3170" y="1030"/>
                  </a:lnTo>
                  <a:close/>
                  <a:moveTo>
                    <a:pt x="3160" y="1040"/>
                  </a:moveTo>
                  <a:lnTo>
                    <a:pt x="3163" y="1040"/>
                  </a:lnTo>
                  <a:lnTo>
                    <a:pt x="3165" y="1040"/>
                  </a:lnTo>
                  <a:lnTo>
                    <a:pt x="3166" y="1057"/>
                  </a:lnTo>
                  <a:lnTo>
                    <a:pt x="3166" y="1072"/>
                  </a:lnTo>
                  <a:lnTo>
                    <a:pt x="3165" y="1072"/>
                  </a:lnTo>
                  <a:lnTo>
                    <a:pt x="3163" y="1072"/>
                  </a:lnTo>
                  <a:lnTo>
                    <a:pt x="3160" y="1055"/>
                  </a:lnTo>
                  <a:lnTo>
                    <a:pt x="3160" y="1040"/>
                  </a:lnTo>
                  <a:close/>
                  <a:moveTo>
                    <a:pt x="3128" y="1043"/>
                  </a:moveTo>
                  <a:lnTo>
                    <a:pt x="3129" y="1047"/>
                  </a:lnTo>
                  <a:lnTo>
                    <a:pt x="3129" y="1049"/>
                  </a:lnTo>
                  <a:lnTo>
                    <a:pt x="3129" y="1052"/>
                  </a:lnTo>
                  <a:lnTo>
                    <a:pt x="3128" y="1054"/>
                  </a:lnTo>
                  <a:lnTo>
                    <a:pt x="3123" y="1057"/>
                  </a:lnTo>
                  <a:lnTo>
                    <a:pt x="3118" y="1060"/>
                  </a:lnTo>
                  <a:lnTo>
                    <a:pt x="3113" y="1057"/>
                  </a:lnTo>
                  <a:lnTo>
                    <a:pt x="3106" y="1054"/>
                  </a:lnTo>
                  <a:lnTo>
                    <a:pt x="3106" y="1052"/>
                  </a:lnTo>
                  <a:lnTo>
                    <a:pt x="3106" y="1052"/>
                  </a:lnTo>
                  <a:lnTo>
                    <a:pt x="3116" y="1050"/>
                  </a:lnTo>
                  <a:lnTo>
                    <a:pt x="3126" y="1050"/>
                  </a:lnTo>
                  <a:lnTo>
                    <a:pt x="3126" y="1047"/>
                  </a:lnTo>
                  <a:lnTo>
                    <a:pt x="3128" y="1043"/>
                  </a:lnTo>
                  <a:close/>
                  <a:moveTo>
                    <a:pt x="3091" y="1050"/>
                  </a:moveTo>
                  <a:lnTo>
                    <a:pt x="3098" y="1050"/>
                  </a:lnTo>
                  <a:lnTo>
                    <a:pt x="3103" y="1052"/>
                  </a:lnTo>
                  <a:lnTo>
                    <a:pt x="3103" y="1052"/>
                  </a:lnTo>
                  <a:lnTo>
                    <a:pt x="3103" y="1054"/>
                  </a:lnTo>
                  <a:lnTo>
                    <a:pt x="3094" y="1055"/>
                  </a:lnTo>
                  <a:lnTo>
                    <a:pt x="3086" y="1059"/>
                  </a:lnTo>
                  <a:lnTo>
                    <a:pt x="3083" y="1059"/>
                  </a:lnTo>
                  <a:lnTo>
                    <a:pt x="3079" y="1059"/>
                  </a:lnTo>
                  <a:lnTo>
                    <a:pt x="3076" y="1059"/>
                  </a:lnTo>
                  <a:lnTo>
                    <a:pt x="3074" y="1057"/>
                  </a:lnTo>
                  <a:lnTo>
                    <a:pt x="3074" y="1054"/>
                  </a:lnTo>
                  <a:lnTo>
                    <a:pt x="3076" y="1052"/>
                  </a:lnTo>
                  <a:lnTo>
                    <a:pt x="3083" y="1050"/>
                  </a:lnTo>
                  <a:lnTo>
                    <a:pt x="3091" y="1050"/>
                  </a:lnTo>
                  <a:close/>
                  <a:moveTo>
                    <a:pt x="3280" y="1176"/>
                  </a:moveTo>
                  <a:lnTo>
                    <a:pt x="3282" y="1171"/>
                  </a:lnTo>
                  <a:lnTo>
                    <a:pt x="3282" y="1166"/>
                  </a:lnTo>
                  <a:lnTo>
                    <a:pt x="3288" y="1166"/>
                  </a:lnTo>
                  <a:lnTo>
                    <a:pt x="3293" y="1166"/>
                  </a:lnTo>
                  <a:lnTo>
                    <a:pt x="3293" y="1159"/>
                  </a:lnTo>
                  <a:lnTo>
                    <a:pt x="3293" y="1152"/>
                  </a:lnTo>
                  <a:lnTo>
                    <a:pt x="3282" y="1142"/>
                  </a:lnTo>
                  <a:lnTo>
                    <a:pt x="3272" y="1131"/>
                  </a:lnTo>
                  <a:lnTo>
                    <a:pt x="3267" y="1127"/>
                  </a:lnTo>
                  <a:lnTo>
                    <a:pt x="3260" y="1126"/>
                  </a:lnTo>
                  <a:lnTo>
                    <a:pt x="3253" y="1127"/>
                  </a:lnTo>
                  <a:lnTo>
                    <a:pt x="3245" y="1132"/>
                  </a:lnTo>
                  <a:lnTo>
                    <a:pt x="3242" y="1129"/>
                  </a:lnTo>
                  <a:lnTo>
                    <a:pt x="3238" y="1127"/>
                  </a:lnTo>
                  <a:lnTo>
                    <a:pt x="3238" y="1119"/>
                  </a:lnTo>
                  <a:lnTo>
                    <a:pt x="3238" y="1114"/>
                  </a:lnTo>
                  <a:lnTo>
                    <a:pt x="3235" y="1109"/>
                  </a:lnTo>
                  <a:lnTo>
                    <a:pt x="3230" y="1105"/>
                  </a:lnTo>
                  <a:lnTo>
                    <a:pt x="3225" y="1107"/>
                  </a:lnTo>
                  <a:lnTo>
                    <a:pt x="3220" y="1107"/>
                  </a:lnTo>
                  <a:lnTo>
                    <a:pt x="3216" y="1105"/>
                  </a:lnTo>
                  <a:lnTo>
                    <a:pt x="3213" y="1100"/>
                  </a:lnTo>
                  <a:lnTo>
                    <a:pt x="3216" y="1102"/>
                  </a:lnTo>
                  <a:lnTo>
                    <a:pt x="3221" y="1105"/>
                  </a:lnTo>
                  <a:lnTo>
                    <a:pt x="3226" y="1100"/>
                  </a:lnTo>
                  <a:lnTo>
                    <a:pt x="3233" y="1095"/>
                  </a:lnTo>
                  <a:lnTo>
                    <a:pt x="3233" y="1095"/>
                  </a:lnTo>
                  <a:lnTo>
                    <a:pt x="3233" y="1094"/>
                  </a:lnTo>
                  <a:lnTo>
                    <a:pt x="3225" y="1094"/>
                  </a:lnTo>
                  <a:lnTo>
                    <a:pt x="3216" y="1090"/>
                  </a:lnTo>
                  <a:lnTo>
                    <a:pt x="3210" y="1085"/>
                  </a:lnTo>
                  <a:lnTo>
                    <a:pt x="3205" y="1079"/>
                  </a:lnTo>
                  <a:lnTo>
                    <a:pt x="3215" y="1074"/>
                  </a:lnTo>
                  <a:lnTo>
                    <a:pt x="3223" y="1067"/>
                  </a:lnTo>
                  <a:lnTo>
                    <a:pt x="3230" y="1070"/>
                  </a:lnTo>
                  <a:lnTo>
                    <a:pt x="3235" y="1074"/>
                  </a:lnTo>
                  <a:lnTo>
                    <a:pt x="3238" y="1079"/>
                  </a:lnTo>
                  <a:lnTo>
                    <a:pt x="3243" y="1084"/>
                  </a:lnTo>
                  <a:lnTo>
                    <a:pt x="3240" y="1089"/>
                  </a:lnTo>
                  <a:lnTo>
                    <a:pt x="3238" y="1092"/>
                  </a:lnTo>
                  <a:lnTo>
                    <a:pt x="3237" y="1095"/>
                  </a:lnTo>
                  <a:lnTo>
                    <a:pt x="3238" y="1100"/>
                  </a:lnTo>
                  <a:lnTo>
                    <a:pt x="3240" y="1104"/>
                  </a:lnTo>
                  <a:lnTo>
                    <a:pt x="3243" y="1105"/>
                  </a:lnTo>
                  <a:lnTo>
                    <a:pt x="3252" y="1105"/>
                  </a:lnTo>
                  <a:lnTo>
                    <a:pt x="3258" y="1105"/>
                  </a:lnTo>
                  <a:lnTo>
                    <a:pt x="3263" y="1102"/>
                  </a:lnTo>
                  <a:lnTo>
                    <a:pt x="3268" y="1099"/>
                  </a:lnTo>
                  <a:lnTo>
                    <a:pt x="3272" y="1094"/>
                  </a:lnTo>
                  <a:lnTo>
                    <a:pt x="3277" y="1090"/>
                  </a:lnTo>
                  <a:lnTo>
                    <a:pt x="3282" y="1087"/>
                  </a:lnTo>
                  <a:lnTo>
                    <a:pt x="3288" y="1085"/>
                  </a:lnTo>
                  <a:lnTo>
                    <a:pt x="3305" y="1092"/>
                  </a:lnTo>
                  <a:lnTo>
                    <a:pt x="3327" y="1100"/>
                  </a:lnTo>
                  <a:lnTo>
                    <a:pt x="3349" y="1110"/>
                  </a:lnTo>
                  <a:lnTo>
                    <a:pt x="3364" y="1119"/>
                  </a:lnTo>
                  <a:lnTo>
                    <a:pt x="3370" y="1126"/>
                  </a:lnTo>
                  <a:lnTo>
                    <a:pt x="3377" y="1132"/>
                  </a:lnTo>
                  <a:lnTo>
                    <a:pt x="3382" y="1141"/>
                  </a:lnTo>
                  <a:lnTo>
                    <a:pt x="3387" y="1149"/>
                  </a:lnTo>
                  <a:lnTo>
                    <a:pt x="3396" y="1167"/>
                  </a:lnTo>
                  <a:lnTo>
                    <a:pt x="3406" y="1184"/>
                  </a:lnTo>
                  <a:lnTo>
                    <a:pt x="3419" y="1192"/>
                  </a:lnTo>
                  <a:lnTo>
                    <a:pt x="3431" y="1204"/>
                  </a:lnTo>
                  <a:lnTo>
                    <a:pt x="3431" y="1204"/>
                  </a:lnTo>
                  <a:lnTo>
                    <a:pt x="3431" y="1204"/>
                  </a:lnTo>
                  <a:lnTo>
                    <a:pt x="3416" y="1203"/>
                  </a:lnTo>
                  <a:lnTo>
                    <a:pt x="3401" y="1203"/>
                  </a:lnTo>
                  <a:lnTo>
                    <a:pt x="3384" y="1184"/>
                  </a:lnTo>
                  <a:lnTo>
                    <a:pt x="3367" y="1166"/>
                  </a:lnTo>
                  <a:lnTo>
                    <a:pt x="3359" y="1167"/>
                  </a:lnTo>
                  <a:lnTo>
                    <a:pt x="3354" y="1169"/>
                  </a:lnTo>
                  <a:lnTo>
                    <a:pt x="3350" y="1171"/>
                  </a:lnTo>
                  <a:lnTo>
                    <a:pt x="3345" y="1172"/>
                  </a:lnTo>
                  <a:lnTo>
                    <a:pt x="3344" y="1182"/>
                  </a:lnTo>
                  <a:lnTo>
                    <a:pt x="3342" y="1191"/>
                  </a:lnTo>
                  <a:lnTo>
                    <a:pt x="3324" y="1186"/>
                  </a:lnTo>
                  <a:lnTo>
                    <a:pt x="3312" y="1181"/>
                  </a:lnTo>
                  <a:lnTo>
                    <a:pt x="3305" y="1179"/>
                  </a:lnTo>
                  <a:lnTo>
                    <a:pt x="3298" y="1177"/>
                  </a:lnTo>
                  <a:lnTo>
                    <a:pt x="3290" y="1176"/>
                  </a:lnTo>
                  <a:lnTo>
                    <a:pt x="3280" y="1176"/>
                  </a:lnTo>
                  <a:close/>
                  <a:moveTo>
                    <a:pt x="1030" y="1072"/>
                  </a:moveTo>
                  <a:lnTo>
                    <a:pt x="1035" y="1072"/>
                  </a:lnTo>
                  <a:lnTo>
                    <a:pt x="1040" y="1072"/>
                  </a:lnTo>
                  <a:lnTo>
                    <a:pt x="1040" y="1075"/>
                  </a:lnTo>
                  <a:lnTo>
                    <a:pt x="1040" y="1079"/>
                  </a:lnTo>
                  <a:lnTo>
                    <a:pt x="1038" y="1080"/>
                  </a:lnTo>
                  <a:lnTo>
                    <a:pt x="1037" y="1082"/>
                  </a:lnTo>
                  <a:lnTo>
                    <a:pt x="1037" y="1082"/>
                  </a:lnTo>
                  <a:lnTo>
                    <a:pt x="1035" y="1082"/>
                  </a:lnTo>
                  <a:lnTo>
                    <a:pt x="1030" y="1080"/>
                  </a:lnTo>
                  <a:lnTo>
                    <a:pt x="1025" y="1079"/>
                  </a:lnTo>
                  <a:lnTo>
                    <a:pt x="1027" y="1075"/>
                  </a:lnTo>
                  <a:lnTo>
                    <a:pt x="1030" y="1072"/>
                  </a:lnTo>
                  <a:close/>
                  <a:moveTo>
                    <a:pt x="3108" y="1085"/>
                  </a:moveTo>
                  <a:lnTo>
                    <a:pt x="3101" y="1085"/>
                  </a:lnTo>
                  <a:lnTo>
                    <a:pt x="3094" y="1087"/>
                  </a:lnTo>
                  <a:lnTo>
                    <a:pt x="3094" y="1095"/>
                  </a:lnTo>
                  <a:lnTo>
                    <a:pt x="3096" y="1105"/>
                  </a:lnTo>
                  <a:lnTo>
                    <a:pt x="3099" y="1115"/>
                  </a:lnTo>
                  <a:lnTo>
                    <a:pt x="3103" y="1127"/>
                  </a:lnTo>
                  <a:lnTo>
                    <a:pt x="3099" y="1127"/>
                  </a:lnTo>
                  <a:lnTo>
                    <a:pt x="3096" y="1126"/>
                  </a:lnTo>
                  <a:lnTo>
                    <a:pt x="3086" y="1114"/>
                  </a:lnTo>
                  <a:lnTo>
                    <a:pt x="3077" y="1100"/>
                  </a:lnTo>
                  <a:lnTo>
                    <a:pt x="3074" y="1102"/>
                  </a:lnTo>
                  <a:lnTo>
                    <a:pt x="3072" y="1104"/>
                  </a:lnTo>
                  <a:lnTo>
                    <a:pt x="3071" y="1119"/>
                  </a:lnTo>
                  <a:lnTo>
                    <a:pt x="3074" y="1132"/>
                  </a:lnTo>
                  <a:lnTo>
                    <a:pt x="3071" y="1131"/>
                  </a:lnTo>
                  <a:lnTo>
                    <a:pt x="3067" y="1129"/>
                  </a:lnTo>
                  <a:lnTo>
                    <a:pt x="3066" y="1127"/>
                  </a:lnTo>
                  <a:lnTo>
                    <a:pt x="3064" y="1126"/>
                  </a:lnTo>
                  <a:lnTo>
                    <a:pt x="3061" y="1112"/>
                  </a:lnTo>
                  <a:lnTo>
                    <a:pt x="3056" y="1097"/>
                  </a:lnTo>
                  <a:lnTo>
                    <a:pt x="3062" y="1085"/>
                  </a:lnTo>
                  <a:lnTo>
                    <a:pt x="3067" y="1074"/>
                  </a:lnTo>
                  <a:lnTo>
                    <a:pt x="3074" y="1079"/>
                  </a:lnTo>
                  <a:lnTo>
                    <a:pt x="3081" y="1082"/>
                  </a:lnTo>
                  <a:lnTo>
                    <a:pt x="3088" y="1079"/>
                  </a:lnTo>
                  <a:lnTo>
                    <a:pt x="3094" y="1077"/>
                  </a:lnTo>
                  <a:lnTo>
                    <a:pt x="3101" y="1075"/>
                  </a:lnTo>
                  <a:lnTo>
                    <a:pt x="3108" y="1077"/>
                  </a:lnTo>
                  <a:lnTo>
                    <a:pt x="3108" y="1080"/>
                  </a:lnTo>
                  <a:lnTo>
                    <a:pt x="3108" y="1085"/>
                  </a:lnTo>
                  <a:close/>
                  <a:moveTo>
                    <a:pt x="2897" y="1144"/>
                  </a:moveTo>
                  <a:lnTo>
                    <a:pt x="2908" y="1144"/>
                  </a:lnTo>
                  <a:lnTo>
                    <a:pt x="2922" y="1144"/>
                  </a:lnTo>
                  <a:lnTo>
                    <a:pt x="2930" y="1152"/>
                  </a:lnTo>
                  <a:lnTo>
                    <a:pt x="2940" y="1159"/>
                  </a:lnTo>
                  <a:lnTo>
                    <a:pt x="2955" y="1156"/>
                  </a:lnTo>
                  <a:lnTo>
                    <a:pt x="2970" y="1154"/>
                  </a:lnTo>
                  <a:lnTo>
                    <a:pt x="2987" y="1166"/>
                  </a:lnTo>
                  <a:lnTo>
                    <a:pt x="3004" y="1177"/>
                  </a:lnTo>
                  <a:lnTo>
                    <a:pt x="3004" y="1179"/>
                  </a:lnTo>
                  <a:lnTo>
                    <a:pt x="3002" y="1181"/>
                  </a:lnTo>
                  <a:lnTo>
                    <a:pt x="2979" y="1177"/>
                  </a:lnTo>
                  <a:lnTo>
                    <a:pt x="2955" y="1174"/>
                  </a:lnTo>
                  <a:lnTo>
                    <a:pt x="2932" y="1171"/>
                  </a:lnTo>
                  <a:lnTo>
                    <a:pt x="2908" y="1167"/>
                  </a:lnTo>
                  <a:lnTo>
                    <a:pt x="2903" y="1162"/>
                  </a:lnTo>
                  <a:lnTo>
                    <a:pt x="2900" y="1157"/>
                  </a:lnTo>
                  <a:lnTo>
                    <a:pt x="2897" y="1152"/>
                  </a:lnTo>
                  <a:lnTo>
                    <a:pt x="2897" y="1144"/>
                  </a:lnTo>
                  <a:close/>
                  <a:moveTo>
                    <a:pt x="3098" y="1295"/>
                  </a:moveTo>
                  <a:lnTo>
                    <a:pt x="3098" y="1291"/>
                  </a:lnTo>
                  <a:lnTo>
                    <a:pt x="3098" y="1288"/>
                  </a:lnTo>
                  <a:lnTo>
                    <a:pt x="3104" y="1285"/>
                  </a:lnTo>
                  <a:lnTo>
                    <a:pt x="3109" y="1278"/>
                  </a:lnTo>
                  <a:lnTo>
                    <a:pt x="3113" y="1270"/>
                  </a:lnTo>
                  <a:lnTo>
                    <a:pt x="3114" y="1259"/>
                  </a:lnTo>
                  <a:lnTo>
                    <a:pt x="3131" y="1254"/>
                  </a:lnTo>
                  <a:lnTo>
                    <a:pt x="3148" y="1251"/>
                  </a:lnTo>
                  <a:lnTo>
                    <a:pt x="3154" y="1261"/>
                  </a:lnTo>
                  <a:lnTo>
                    <a:pt x="3163" y="1270"/>
                  </a:lnTo>
                  <a:lnTo>
                    <a:pt x="3168" y="1270"/>
                  </a:lnTo>
                  <a:lnTo>
                    <a:pt x="3175" y="1268"/>
                  </a:lnTo>
                  <a:lnTo>
                    <a:pt x="3175" y="1259"/>
                  </a:lnTo>
                  <a:lnTo>
                    <a:pt x="3175" y="1253"/>
                  </a:lnTo>
                  <a:lnTo>
                    <a:pt x="3176" y="1248"/>
                  </a:lnTo>
                  <a:lnTo>
                    <a:pt x="3180" y="1243"/>
                  </a:lnTo>
                  <a:lnTo>
                    <a:pt x="3186" y="1234"/>
                  </a:lnTo>
                  <a:lnTo>
                    <a:pt x="3195" y="1228"/>
                  </a:lnTo>
                  <a:lnTo>
                    <a:pt x="3200" y="1229"/>
                  </a:lnTo>
                  <a:lnTo>
                    <a:pt x="3205" y="1229"/>
                  </a:lnTo>
                  <a:lnTo>
                    <a:pt x="3210" y="1229"/>
                  </a:lnTo>
                  <a:lnTo>
                    <a:pt x="3213" y="1228"/>
                  </a:lnTo>
                  <a:lnTo>
                    <a:pt x="3211" y="1221"/>
                  </a:lnTo>
                  <a:lnTo>
                    <a:pt x="3211" y="1214"/>
                  </a:lnTo>
                  <a:lnTo>
                    <a:pt x="3223" y="1219"/>
                  </a:lnTo>
                  <a:lnTo>
                    <a:pt x="3235" y="1224"/>
                  </a:lnTo>
                  <a:lnTo>
                    <a:pt x="3247" y="1228"/>
                  </a:lnTo>
                  <a:lnTo>
                    <a:pt x="3262" y="1231"/>
                  </a:lnTo>
                  <a:lnTo>
                    <a:pt x="3262" y="1234"/>
                  </a:lnTo>
                  <a:lnTo>
                    <a:pt x="3262" y="1238"/>
                  </a:lnTo>
                  <a:lnTo>
                    <a:pt x="3257" y="1241"/>
                  </a:lnTo>
                  <a:lnTo>
                    <a:pt x="3253" y="1244"/>
                  </a:lnTo>
                  <a:lnTo>
                    <a:pt x="3252" y="1249"/>
                  </a:lnTo>
                  <a:lnTo>
                    <a:pt x="3250" y="1256"/>
                  </a:lnTo>
                  <a:lnTo>
                    <a:pt x="3270" y="1244"/>
                  </a:lnTo>
                  <a:lnTo>
                    <a:pt x="3292" y="1234"/>
                  </a:lnTo>
                  <a:lnTo>
                    <a:pt x="3314" y="1223"/>
                  </a:lnTo>
                  <a:lnTo>
                    <a:pt x="3334" y="1213"/>
                  </a:lnTo>
                  <a:lnTo>
                    <a:pt x="3335" y="1221"/>
                  </a:lnTo>
                  <a:lnTo>
                    <a:pt x="3337" y="1234"/>
                  </a:lnTo>
                  <a:lnTo>
                    <a:pt x="3340" y="1248"/>
                  </a:lnTo>
                  <a:lnTo>
                    <a:pt x="3345" y="1254"/>
                  </a:lnTo>
                  <a:lnTo>
                    <a:pt x="3350" y="1258"/>
                  </a:lnTo>
                  <a:lnTo>
                    <a:pt x="3355" y="1261"/>
                  </a:lnTo>
                  <a:lnTo>
                    <a:pt x="3355" y="1288"/>
                  </a:lnTo>
                  <a:lnTo>
                    <a:pt x="3359" y="1306"/>
                  </a:lnTo>
                  <a:lnTo>
                    <a:pt x="3360" y="1315"/>
                  </a:lnTo>
                  <a:lnTo>
                    <a:pt x="3365" y="1321"/>
                  </a:lnTo>
                  <a:lnTo>
                    <a:pt x="3374" y="1328"/>
                  </a:lnTo>
                  <a:lnTo>
                    <a:pt x="3382" y="1336"/>
                  </a:lnTo>
                  <a:lnTo>
                    <a:pt x="3386" y="1348"/>
                  </a:lnTo>
                  <a:lnTo>
                    <a:pt x="3391" y="1360"/>
                  </a:lnTo>
                  <a:lnTo>
                    <a:pt x="3396" y="1368"/>
                  </a:lnTo>
                  <a:lnTo>
                    <a:pt x="3401" y="1377"/>
                  </a:lnTo>
                  <a:lnTo>
                    <a:pt x="3407" y="1385"/>
                  </a:lnTo>
                  <a:lnTo>
                    <a:pt x="3412" y="1395"/>
                  </a:lnTo>
                  <a:lnTo>
                    <a:pt x="3416" y="1403"/>
                  </a:lnTo>
                  <a:lnTo>
                    <a:pt x="3419" y="1415"/>
                  </a:lnTo>
                  <a:lnTo>
                    <a:pt x="3419" y="1424"/>
                  </a:lnTo>
                  <a:lnTo>
                    <a:pt x="3419" y="1434"/>
                  </a:lnTo>
                  <a:lnTo>
                    <a:pt x="3417" y="1442"/>
                  </a:lnTo>
                  <a:lnTo>
                    <a:pt x="3414" y="1452"/>
                  </a:lnTo>
                  <a:lnTo>
                    <a:pt x="3404" y="1470"/>
                  </a:lnTo>
                  <a:lnTo>
                    <a:pt x="3391" y="1489"/>
                  </a:lnTo>
                  <a:lnTo>
                    <a:pt x="3362" y="1521"/>
                  </a:lnTo>
                  <a:lnTo>
                    <a:pt x="3337" y="1542"/>
                  </a:lnTo>
                  <a:lnTo>
                    <a:pt x="3325" y="1559"/>
                  </a:lnTo>
                  <a:lnTo>
                    <a:pt x="3312" y="1576"/>
                  </a:lnTo>
                  <a:lnTo>
                    <a:pt x="3302" y="1581"/>
                  </a:lnTo>
                  <a:lnTo>
                    <a:pt x="3287" y="1586"/>
                  </a:lnTo>
                  <a:lnTo>
                    <a:pt x="3272" y="1589"/>
                  </a:lnTo>
                  <a:lnTo>
                    <a:pt x="3262" y="1593"/>
                  </a:lnTo>
                  <a:lnTo>
                    <a:pt x="3260" y="1588"/>
                  </a:lnTo>
                  <a:lnTo>
                    <a:pt x="3257" y="1583"/>
                  </a:lnTo>
                  <a:lnTo>
                    <a:pt x="3245" y="1584"/>
                  </a:lnTo>
                  <a:lnTo>
                    <a:pt x="3232" y="1589"/>
                  </a:lnTo>
                  <a:lnTo>
                    <a:pt x="3221" y="1586"/>
                  </a:lnTo>
                  <a:lnTo>
                    <a:pt x="3206" y="1581"/>
                  </a:lnTo>
                  <a:lnTo>
                    <a:pt x="3203" y="1576"/>
                  </a:lnTo>
                  <a:lnTo>
                    <a:pt x="3201" y="1571"/>
                  </a:lnTo>
                  <a:lnTo>
                    <a:pt x="3205" y="1563"/>
                  </a:lnTo>
                  <a:lnTo>
                    <a:pt x="3206" y="1556"/>
                  </a:lnTo>
                  <a:lnTo>
                    <a:pt x="3206" y="1551"/>
                  </a:lnTo>
                  <a:lnTo>
                    <a:pt x="3205" y="1549"/>
                  </a:lnTo>
                  <a:lnTo>
                    <a:pt x="3201" y="1546"/>
                  </a:lnTo>
                  <a:lnTo>
                    <a:pt x="3200" y="1544"/>
                  </a:lnTo>
                  <a:lnTo>
                    <a:pt x="3198" y="1541"/>
                  </a:lnTo>
                  <a:lnTo>
                    <a:pt x="3196" y="1536"/>
                  </a:lnTo>
                  <a:lnTo>
                    <a:pt x="3191" y="1539"/>
                  </a:lnTo>
                  <a:lnTo>
                    <a:pt x="3190" y="1541"/>
                  </a:lnTo>
                  <a:lnTo>
                    <a:pt x="3186" y="1541"/>
                  </a:lnTo>
                  <a:lnTo>
                    <a:pt x="3183" y="1541"/>
                  </a:lnTo>
                  <a:lnTo>
                    <a:pt x="3188" y="1536"/>
                  </a:lnTo>
                  <a:lnTo>
                    <a:pt x="3191" y="1534"/>
                  </a:lnTo>
                  <a:lnTo>
                    <a:pt x="3196" y="1534"/>
                  </a:lnTo>
                  <a:lnTo>
                    <a:pt x="3203" y="1534"/>
                  </a:lnTo>
                  <a:lnTo>
                    <a:pt x="3203" y="1531"/>
                  </a:lnTo>
                  <a:lnTo>
                    <a:pt x="3205" y="1526"/>
                  </a:lnTo>
                  <a:lnTo>
                    <a:pt x="3205" y="1521"/>
                  </a:lnTo>
                  <a:lnTo>
                    <a:pt x="3203" y="1516"/>
                  </a:lnTo>
                  <a:lnTo>
                    <a:pt x="3188" y="1526"/>
                  </a:lnTo>
                  <a:lnTo>
                    <a:pt x="3171" y="1536"/>
                  </a:lnTo>
                  <a:lnTo>
                    <a:pt x="3171" y="1522"/>
                  </a:lnTo>
                  <a:lnTo>
                    <a:pt x="3170" y="1514"/>
                  </a:lnTo>
                  <a:lnTo>
                    <a:pt x="3165" y="1507"/>
                  </a:lnTo>
                  <a:lnTo>
                    <a:pt x="3160" y="1499"/>
                  </a:lnTo>
                  <a:lnTo>
                    <a:pt x="3141" y="1496"/>
                  </a:lnTo>
                  <a:lnTo>
                    <a:pt x="3124" y="1496"/>
                  </a:lnTo>
                  <a:lnTo>
                    <a:pt x="3108" y="1497"/>
                  </a:lnTo>
                  <a:lnTo>
                    <a:pt x="3093" y="1502"/>
                  </a:lnTo>
                  <a:lnTo>
                    <a:pt x="3062" y="1514"/>
                  </a:lnTo>
                  <a:lnTo>
                    <a:pt x="3036" y="1524"/>
                  </a:lnTo>
                  <a:lnTo>
                    <a:pt x="3017" y="1526"/>
                  </a:lnTo>
                  <a:lnTo>
                    <a:pt x="3000" y="1526"/>
                  </a:lnTo>
                  <a:lnTo>
                    <a:pt x="2990" y="1532"/>
                  </a:lnTo>
                  <a:lnTo>
                    <a:pt x="2982" y="1537"/>
                  </a:lnTo>
                  <a:lnTo>
                    <a:pt x="2970" y="1541"/>
                  </a:lnTo>
                  <a:lnTo>
                    <a:pt x="2957" y="1541"/>
                  </a:lnTo>
                  <a:lnTo>
                    <a:pt x="2952" y="1539"/>
                  </a:lnTo>
                  <a:lnTo>
                    <a:pt x="2947" y="1537"/>
                  </a:lnTo>
                  <a:lnTo>
                    <a:pt x="2944" y="1532"/>
                  </a:lnTo>
                  <a:lnTo>
                    <a:pt x="2942" y="1526"/>
                  </a:lnTo>
                  <a:lnTo>
                    <a:pt x="2947" y="1519"/>
                  </a:lnTo>
                  <a:lnTo>
                    <a:pt x="2952" y="1512"/>
                  </a:lnTo>
                  <a:lnTo>
                    <a:pt x="2955" y="1502"/>
                  </a:lnTo>
                  <a:lnTo>
                    <a:pt x="2957" y="1492"/>
                  </a:lnTo>
                  <a:lnTo>
                    <a:pt x="2959" y="1472"/>
                  </a:lnTo>
                  <a:lnTo>
                    <a:pt x="2959" y="1449"/>
                  </a:lnTo>
                  <a:lnTo>
                    <a:pt x="2959" y="1425"/>
                  </a:lnTo>
                  <a:lnTo>
                    <a:pt x="2959" y="1402"/>
                  </a:lnTo>
                  <a:lnTo>
                    <a:pt x="2959" y="1392"/>
                  </a:lnTo>
                  <a:lnTo>
                    <a:pt x="2960" y="1380"/>
                  </a:lnTo>
                  <a:lnTo>
                    <a:pt x="2964" y="1372"/>
                  </a:lnTo>
                  <a:lnTo>
                    <a:pt x="2967" y="1363"/>
                  </a:lnTo>
                  <a:lnTo>
                    <a:pt x="2977" y="1360"/>
                  </a:lnTo>
                  <a:lnTo>
                    <a:pt x="2985" y="1355"/>
                  </a:lnTo>
                  <a:lnTo>
                    <a:pt x="2992" y="1350"/>
                  </a:lnTo>
                  <a:lnTo>
                    <a:pt x="3000" y="1345"/>
                  </a:lnTo>
                  <a:lnTo>
                    <a:pt x="3032" y="1336"/>
                  </a:lnTo>
                  <a:lnTo>
                    <a:pt x="3051" y="1330"/>
                  </a:lnTo>
                  <a:lnTo>
                    <a:pt x="3057" y="1326"/>
                  </a:lnTo>
                  <a:lnTo>
                    <a:pt x="3064" y="1320"/>
                  </a:lnTo>
                  <a:lnTo>
                    <a:pt x="3071" y="1310"/>
                  </a:lnTo>
                  <a:lnTo>
                    <a:pt x="3081" y="1293"/>
                  </a:lnTo>
                  <a:lnTo>
                    <a:pt x="3089" y="1295"/>
                  </a:lnTo>
                  <a:lnTo>
                    <a:pt x="3098" y="1295"/>
                  </a:lnTo>
                  <a:close/>
                  <a:moveTo>
                    <a:pt x="2215" y="1218"/>
                  </a:moveTo>
                  <a:lnTo>
                    <a:pt x="2220" y="1229"/>
                  </a:lnTo>
                  <a:lnTo>
                    <a:pt x="2225" y="1243"/>
                  </a:lnTo>
                  <a:lnTo>
                    <a:pt x="2230" y="1256"/>
                  </a:lnTo>
                  <a:lnTo>
                    <a:pt x="2232" y="1270"/>
                  </a:lnTo>
                  <a:lnTo>
                    <a:pt x="2224" y="1283"/>
                  </a:lnTo>
                  <a:lnTo>
                    <a:pt x="2215" y="1296"/>
                  </a:lnTo>
                  <a:lnTo>
                    <a:pt x="2214" y="1311"/>
                  </a:lnTo>
                  <a:lnTo>
                    <a:pt x="2214" y="1326"/>
                  </a:lnTo>
                  <a:lnTo>
                    <a:pt x="2202" y="1345"/>
                  </a:lnTo>
                  <a:lnTo>
                    <a:pt x="2192" y="1363"/>
                  </a:lnTo>
                  <a:lnTo>
                    <a:pt x="2185" y="1383"/>
                  </a:lnTo>
                  <a:lnTo>
                    <a:pt x="2178" y="1403"/>
                  </a:lnTo>
                  <a:lnTo>
                    <a:pt x="2177" y="1407"/>
                  </a:lnTo>
                  <a:lnTo>
                    <a:pt x="2173" y="1410"/>
                  </a:lnTo>
                  <a:lnTo>
                    <a:pt x="2170" y="1412"/>
                  </a:lnTo>
                  <a:lnTo>
                    <a:pt x="2167" y="1414"/>
                  </a:lnTo>
                  <a:lnTo>
                    <a:pt x="2163" y="1414"/>
                  </a:lnTo>
                  <a:lnTo>
                    <a:pt x="2158" y="1412"/>
                  </a:lnTo>
                  <a:lnTo>
                    <a:pt x="2152" y="1410"/>
                  </a:lnTo>
                  <a:lnTo>
                    <a:pt x="2145" y="1407"/>
                  </a:lnTo>
                  <a:lnTo>
                    <a:pt x="2145" y="1392"/>
                  </a:lnTo>
                  <a:lnTo>
                    <a:pt x="2142" y="1380"/>
                  </a:lnTo>
                  <a:lnTo>
                    <a:pt x="2140" y="1368"/>
                  </a:lnTo>
                  <a:lnTo>
                    <a:pt x="2138" y="1353"/>
                  </a:lnTo>
                  <a:lnTo>
                    <a:pt x="2145" y="1347"/>
                  </a:lnTo>
                  <a:lnTo>
                    <a:pt x="2150" y="1338"/>
                  </a:lnTo>
                  <a:lnTo>
                    <a:pt x="2153" y="1330"/>
                  </a:lnTo>
                  <a:lnTo>
                    <a:pt x="2153" y="1320"/>
                  </a:lnTo>
                  <a:lnTo>
                    <a:pt x="2155" y="1310"/>
                  </a:lnTo>
                  <a:lnTo>
                    <a:pt x="2155" y="1300"/>
                  </a:lnTo>
                  <a:lnTo>
                    <a:pt x="2157" y="1290"/>
                  </a:lnTo>
                  <a:lnTo>
                    <a:pt x="2162" y="1281"/>
                  </a:lnTo>
                  <a:lnTo>
                    <a:pt x="2172" y="1278"/>
                  </a:lnTo>
                  <a:lnTo>
                    <a:pt x="2183" y="1273"/>
                  </a:lnTo>
                  <a:lnTo>
                    <a:pt x="2192" y="1268"/>
                  </a:lnTo>
                  <a:lnTo>
                    <a:pt x="2200" y="1259"/>
                  </a:lnTo>
                  <a:lnTo>
                    <a:pt x="2207" y="1253"/>
                  </a:lnTo>
                  <a:lnTo>
                    <a:pt x="2212" y="1243"/>
                  </a:lnTo>
                  <a:lnTo>
                    <a:pt x="2215" y="1231"/>
                  </a:lnTo>
                  <a:lnTo>
                    <a:pt x="2215" y="1218"/>
                  </a:lnTo>
                  <a:close/>
                  <a:moveTo>
                    <a:pt x="3591" y="1531"/>
                  </a:moveTo>
                  <a:lnTo>
                    <a:pt x="3600" y="1534"/>
                  </a:lnTo>
                  <a:lnTo>
                    <a:pt x="3607" y="1541"/>
                  </a:lnTo>
                  <a:lnTo>
                    <a:pt x="3607" y="1559"/>
                  </a:lnTo>
                  <a:lnTo>
                    <a:pt x="3607" y="1574"/>
                  </a:lnTo>
                  <a:lnTo>
                    <a:pt x="3608" y="1578"/>
                  </a:lnTo>
                  <a:lnTo>
                    <a:pt x="3610" y="1579"/>
                  </a:lnTo>
                  <a:lnTo>
                    <a:pt x="3622" y="1578"/>
                  </a:lnTo>
                  <a:lnTo>
                    <a:pt x="3632" y="1574"/>
                  </a:lnTo>
                  <a:lnTo>
                    <a:pt x="3632" y="1579"/>
                  </a:lnTo>
                  <a:lnTo>
                    <a:pt x="3632" y="1584"/>
                  </a:lnTo>
                  <a:lnTo>
                    <a:pt x="3618" y="1594"/>
                  </a:lnTo>
                  <a:lnTo>
                    <a:pt x="3601" y="1606"/>
                  </a:lnTo>
                  <a:lnTo>
                    <a:pt x="3586" y="1618"/>
                  </a:lnTo>
                  <a:lnTo>
                    <a:pt x="3573" y="1624"/>
                  </a:lnTo>
                  <a:lnTo>
                    <a:pt x="3561" y="1626"/>
                  </a:lnTo>
                  <a:lnTo>
                    <a:pt x="3551" y="1628"/>
                  </a:lnTo>
                  <a:lnTo>
                    <a:pt x="3548" y="1635"/>
                  </a:lnTo>
                  <a:lnTo>
                    <a:pt x="3546" y="1640"/>
                  </a:lnTo>
                  <a:lnTo>
                    <a:pt x="3536" y="1640"/>
                  </a:lnTo>
                  <a:lnTo>
                    <a:pt x="3528" y="1641"/>
                  </a:lnTo>
                  <a:lnTo>
                    <a:pt x="3508" y="1656"/>
                  </a:lnTo>
                  <a:lnTo>
                    <a:pt x="3488" y="1673"/>
                  </a:lnTo>
                  <a:lnTo>
                    <a:pt x="3476" y="1681"/>
                  </a:lnTo>
                  <a:lnTo>
                    <a:pt x="3463" y="1688"/>
                  </a:lnTo>
                  <a:lnTo>
                    <a:pt x="3451" y="1691"/>
                  </a:lnTo>
                  <a:lnTo>
                    <a:pt x="3436" y="1695"/>
                  </a:lnTo>
                  <a:lnTo>
                    <a:pt x="3432" y="1693"/>
                  </a:lnTo>
                  <a:lnTo>
                    <a:pt x="3429" y="1691"/>
                  </a:lnTo>
                  <a:lnTo>
                    <a:pt x="3427" y="1688"/>
                  </a:lnTo>
                  <a:lnTo>
                    <a:pt x="3426" y="1685"/>
                  </a:lnTo>
                  <a:lnTo>
                    <a:pt x="3456" y="1666"/>
                  </a:lnTo>
                  <a:lnTo>
                    <a:pt x="3486" y="1650"/>
                  </a:lnTo>
                  <a:lnTo>
                    <a:pt x="3516" y="1631"/>
                  </a:lnTo>
                  <a:lnTo>
                    <a:pt x="3545" y="1613"/>
                  </a:lnTo>
                  <a:lnTo>
                    <a:pt x="3546" y="1616"/>
                  </a:lnTo>
                  <a:lnTo>
                    <a:pt x="3550" y="1619"/>
                  </a:lnTo>
                  <a:lnTo>
                    <a:pt x="3553" y="1621"/>
                  </a:lnTo>
                  <a:lnTo>
                    <a:pt x="3558" y="1621"/>
                  </a:lnTo>
                  <a:lnTo>
                    <a:pt x="3566" y="1616"/>
                  </a:lnTo>
                  <a:lnTo>
                    <a:pt x="3575" y="1611"/>
                  </a:lnTo>
                  <a:lnTo>
                    <a:pt x="3570" y="1606"/>
                  </a:lnTo>
                  <a:lnTo>
                    <a:pt x="3568" y="1604"/>
                  </a:lnTo>
                  <a:lnTo>
                    <a:pt x="3568" y="1601"/>
                  </a:lnTo>
                  <a:lnTo>
                    <a:pt x="3568" y="1596"/>
                  </a:lnTo>
                  <a:lnTo>
                    <a:pt x="3576" y="1593"/>
                  </a:lnTo>
                  <a:lnTo>
                    <a:pt x="3581" y="1586"/>
                  </a:lnTo>
                  <a:lnTo>
                    <a:pt x="3586" y="1579"/>
                  </a:lnTo>
                  <a:lnTo>
                    <a:pt x="3593" y="1573"/>
                  </a:lnTo>
                  <a:lnTo>
                    <a:pt x="3593" y="1552"/>
                  </a:lnTo>
                  <a:lnTo>
                    <a:pt x="3591" y="1531"/>
                  </a:lnTo>
                  <a:close/>
                  <a:moveTo>
                    <a:pt x="3180" y="1547"/>
                  </a:moveTo>
                  <a:lnTo>
                    <a:pt x="3186" y="1549"/>
                  </a:lnTo>
                  <a:lnTo>
                    <a:pt x="3193" y="1551"/>
                  </a:lnTo>
                  <a:lnTo>
                    <a:pt x="3191" y="1552"/>
                  </a:lnTo>
                  <a:lnTo>
                    <a:pt x="3188" y="1554"/>
                  </a:lnTo>
                  <a:lnTo>
                    <a:pt x="3185" y="1556"/>
                  </a:lnTo>
                  <a:lnTo>
                    <a:pt x="3181" y="1556"/>
                  </a:lnTo>
                  <a:lnTo>
                    <a:pt x="3180" y="1554"/>
                  </a:lnTo>
                  <a:lnTo>
                    <a:pt x="3178" y="1549"/>
                  </a:lnTo>
                  <a:lnTo>
                    <a:pt x="3178" y="1549"/>
                  </a:lnTo>
                  <a:lnTo>
                    <a:pt x="3180" y="1547"/>
                  </a:lnTo>
                  <a:close/>
                  <a:moveTo>
                    <a:pt x="3220" y="1656"/>
                  </a:moveTo>
                  <a:lnTo>
                    <a:pt x="3223" y="1636"/>
                  </a:lnTo>
                  <a:lnTo>
                    <a:pt x="3230" y="1616"/>
                  </a:lnTo>
                  <a:lnTo>
                    <a:pt x="3232" y="1616"/>
                  </a:lnTo>
                  <a:lnTo>
                    <a:pt x="3232" y="1616"/>
                  </a:lnTo>
                  <a:lnTo>
                    <a:pt x="3252" y="1618"/>
                  </a:lnTo>
                  <a:lnTo>
                    <a:pt x="3268" y="1621"/>
                  </a:lnTo>
                  <a:lnTo>
                    <a:pt x="3268" y="1623"/>
                  </a:lnTo>
                  <a:lnTo>
                    <a:pt x="3268" y="1623"/>
                  </a:lnTo>
                  <a:lnTo>
                    <a:pt x="3267" y="1626"/>
                  </a:lnTo>
                  <a:lnTo>
                    <a:pt x="3267" y="1629"/>
                  </a:lnTo>
                  <a:lnTo>
                    <a:pt x="3260" y="1638"/>
                  </a:lnTo>
                  <a:lnTo>
                    <a:pt x="3252" y="1645"/>
                  </a:lnTo>
                  <a:lnTo>
                    <a:pt x="3243" y="1651"/>
                  </a:lnTo>
                  <a:lnTo>
                    <a:pt x="3235" y="1656"/>
                  </a:lnTo>
                  <a:lnTo>
                    <a:pt x="3228" y="1656"/>
                  </a:lnTo>
                  <a:lnTo>
                    <a:pt x="3220" y="1656"/>
                  </a:lnTo>
                  <a:close/>
                </a:path>
              </a:pathLst>
            </a:custGeom>
            <a:solidFill>
              <a:schemeClr val="tx2">
                <a:alpha val="8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lIns="91450" tIns="45725" rIns="91450" bIns="45725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45" b="0" i="0" u="none" strike="noStrike" kern="120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pic>
          <p:nvPicPr>
            <p:cNvPr id="74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08764" y="2116818"/>
              <a:ext cx="90000" cy="144000"/>
            </a:xfrm>
            <a:prstGeom prst="rect">
              <a:avLst/>
            </a:prstGeom>
            <a:noFill/>
          </p:spPr>
        </p:pic>
        <p:sp>
          <p:nvSpPr>
            <p:cNvPr id="75" name="五角星 74"/>
            <p:cNvSpPr>
              <a:spLocks noChangeAspect="1"/>
            </p:cNvSpPr>
            <p:nvPr/>
          </p:nvSpPr>
          <p:spPr>
            <a:xfrm>
              <a:off x="5812088" y="2203034"/>
              <a:ext cx="175935" cy="181224"/>
            </a:xfrm>
            <a:prstGeom prst="star5">
              <a:avLst/>
            </a:prstGeom>
            <a:solidFill>
              <a:srgbClr val="FFC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pic>
          <p:nvPicPr>
            <p:cNvPr id="76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23215" y="3795988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77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06416" y="3103730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78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61608" y="2956403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79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1571" y="2571608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0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43022" y="2606838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1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17622" y="3020415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2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869749" y="3366075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3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64038" y="2193445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4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49771" y="2290746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5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10993" y="2633286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6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52355" y="3273569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7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61746" y="2048599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8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60862" y="2193445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89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98100" y="1928509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90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24614" y="2069289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91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93703" y="1965284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92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85429" y="1902658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93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78376" y="2401007"/>
              <a:ext cx="90000" cy="144000"/>
            </a:xfrm>
            <a:prstGeom prst="rect">
              <a:avLst/>
            </a:prstGeom>
            <a:noFill/>
          </p:spPr>
        </p:pic>
        <p:pic>
          <p:nvPicPr>
            <p:cNvPr id="94" name="Picture 7" descr="C:\Users\Administrator\Desktop\1 拷贝 9.png"/>
            <p:cNvPicPr preferRelativeResize="0">
              <a:picLocks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04600" y="2200134"/>
              <a:ext cx="90000" cy="144000"/>
            </a:xfrm>
            <a:prstGeom prst="rect">
              <a:avLst/>
            </a:prstGeom>
            <a:noFill/>
          </p:spPr>
        </p:pic>
      </p:grpSp>
      <p:sp>
        <p:nvSpPr>
          <p:cNvPr id="95" name="圆角矩形 39"/>
          <p:cNvSpPr/>
          <p:nvPr/>
        </p:nvSpPr>
        <p:spPr>
          <a:xfrm>
            <a:off x="1006968" y="5139577"/>
            <a:ext cx="10182826" cy="1057068"/>
          </a:xfrm>
          <a:prstGeom prst="roundRect">
            <a:avLst>
              <a:gd name="adj" fmla="val 10598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lin ang="16200000" scaled="1"/>
              <a:tileRect/>
            </a:gradFill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effectLst/>
              <a:uLnTx/>
              <a:uFillTx/>
              <a:latin typeface="Arial" panose="020B0604020202020204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1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05" y="5238063"/>
            <a:ext cx="740315" cy="8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2187792" y="5343861"/>
            <a:ext cx="2202393" cy="648501"/>
            <a:chOff x="2187792" y="5393528"/>
            <a:chExt cx="2202393" cy="648501"/>
          </a:xfrm>
        </p:grpSpPr>
        <p:sp>
          <p:nvSpPr>
            <p:cNvPr id="110" name="矩形 109"/>
            <p:cNvSpPr/>
            <p:nvPr/>
          </p:nvSpPr>
          <p:spPr>
            <a:xfrm>
              <a:off x="2187792" y="5672697"/>
              <a:ext cx="22023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fontAlgn="ctr">
                <a:defRPr/>
              </a:pP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MQ leader, the only non-North American vendor </a:t>
              </a:r>
            </a:p>
            <a:p>
              <a:pPr lvl="0" fontAlgn="ctr">
                <a:defRPr/>
              </a:pP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Customer's choice: No. 1 in overall customer rating</a:t>
              </a:r>
            </a:p>
          </p:txBody>
        </p:sp>
        <p:pic>
          <p:nvPicPr>
            <p:cNvPr id="112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792" y="5393528"/>
              <a:ext cx="918421" cy="21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椭圆 99"/>
          <p:cNvSpPr/>
          <p:nvPr/>
        </p:nvSpPr>
        <p:spPr>
          <a:xfrm>
            <a:off x="7960828" y="5269271"/>
            <a:ext cx="813788" cy="828572"/>
          </a:xfrm>
          <a:prstGeom prst="ellipse">
            <a:avLst/>
          </a:prstGeom>
          <a:solidFill>
            <a:schemeClr val="tx2">
              <a:alpha val="10000"/>
            </a:schemeClr>
          </a:solidFill>
          <a:ln w="9525">
            <a:noFill/>
          </a:ln>
        </p:spPr>
        <p:txBody>
          <a:bodyPr wrap="square" lIns="20858" tIns="0" rIns="20858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grpSp>
        <p:nvGrpSpPr>
          <p:cNvPr id="101" name="组合 100"/>
          <p:cNvGrpSpPr>
            <a:grpSpLocks noChangeAspect="1"/>
          </p:cNvGrpSpPr>
          <p:nvPr/>
        </p:nvGrpSpPr>
        <p:grpSpPr>
          <a:xfrm>
            <a:off x="8028800" y="5342396"/>
            <a:ext cx="677844" cy="682323"/>
            <a:chOff x="6707196" y="4568346"/>
            <a:chExt cx="1027046" cy="1027046"/>
          </a:xfrm>
        </p:grpSpPr>
        <p:sp>
          <p:nvSpPr>
            <p:cNvPr id="105" name="椭圆 104"/>
            <p:cNvSpPr/>
            <p:nvPr/>
          </p:nvSpPr>
          <p:spPr>
            <a:xfrm>
              <a:off x="6707196" y="4568346"/>
              <a:ext cx="1027046" cy="10270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pic>
          <p:nvPicPr>
            <p:cNvPr id="106" name="Picture 4" descr="Awards | ATEN Corporate Headquarters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297" y="4605327"/>
              <a:ext cx="914627" cy="914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组合 101"/>
          <p:cNvGrpSpPr/>
          <p:nvPr/>
        </p:nvGrpSpPr>
        <p:grpSpPr>
          <a:xfrm>
            <a:off x="8879869" y="5425172"/>
            <a:ext cx="1971012" cy="485879"/>
            <a:chOff x="9390323" y="5342396"/>
            <a:chExt cx="2006824" cy="485879"/>
          </a:xfrm>
        </p:grpSpPr>
        <p:sp>
          <p:nvSpPr>
            <p:cNvPr id="103" name="矩形 102"/>
            <p:cNvSpPr/>
            <p:nvPr/>
          </p:nvSpPr>
          <p:spPr>
            <a:xfrm>
              <a:off x="9390323" y="5582054"/>
              <a:ext cx="170789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fontAlgn="ctr">
                <a:defRPr/>
              </a:pPr>
              <a:r>
                <a:rPr lang="en-US" altLang="zh-CN" sz="800" dirty="0" err="1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AirEngine</a:t>
              </a: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 Wi-Fi 6: Grand Prize </a:t>
              </a:r>
            </a:p>
            <a:p>
              <a:pPr lvl="0" fontAlgn="ctr">
                <a:defRPr/>
              </a:pPr>
              <a:r>
                <a:rPr lang="en-US" altLang="zh-CN" sz="800" dirty="0" err="1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NetEngine</a:t>
              </a: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: Special Prize</a:t>
              </a:r>
            </a:p>
          </p:txBody>
        </p:sp>
        <p:pic>
          <p:nvPicPr>
            <p:cNvPr id="104" name="图片 103"/>
            <p:cNvPicPr>
              <a:picLocks noChangeAspect="1"/>
            </p:cNvPicPr>
            <p:nvPr/>
          </p:nvPicPr>
          <p:blipFill rotWithShape="1">
            <a:blip r:embed="rId7"/>
            <a:srcRect l="4205" t="25282" r="4205" b="25282"/>
            <a:stretch>
              <a:fillRect/>
            </a:stretch>
          </p:blipFill>
          <p:spPr>
            <a:xfrm>
              <a:off x="9390323" y="5342396"/>
              <a:ext cx="2006824" cy="177968"/>
            </a:xfrm>
            <a:prstGeom prst="rect">
              <a:avLst/>
            </a:prstGeom>
          </p:spPr>
        </p:pic>
      </p:grpSp>
      <p:pic>
        <p:nvPicPr>
          <p:cNvPr id="113" name="Picture 7" descr="C:\Users\Administrator\Desktop\1 拷贝 9.png"/>
          <p:cNvPicPr preferRelativeResize="0">
            <a:picLocks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52165" y="2852526"/>
            <a:ext cx="95929" cy="153486"/>
          </a:xfrm>
          <a:prstGeom prst="rect">
            <a:avLst/>
          </a:prstGeom>
          <a:noFill/>
        </p:spPr>
      </p:pic>
      <p:pic>
        <p:nvPicPr>
          <p:cNvPr id="114" name="Picture 7" descr="C:\Users\Administrator\Desktop\1 拷贝 9.png"/>
          <p:cNvPicPr preferRelativeResize="0">
            <a:picLocks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04987" y="2415903"/>
            <a:ext cx="95929" cy="153486"/>
          </a:xfrm>
          <a:prstGeom prst="rect">
            <a:avLst/>
          </a:prstGeom>
          <a:noFill/>
        </p:spPr>
      </p:pic>
      <p:pic>
        <p:nvPicPr>
          <p:cNvPr id="115" name="Picture 7" descr="C:\Users\Administrator\Desktop\1 拷贝 9.png"/>
          <p:cNvPicPr preferRelativeResize="0">
            <a:picLocks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66103" y="2980003"/>
            <a:ext cx="95929" cy="153486"/>
          </a:xfrm>
          <a:prstGeom prst="rect">
            <a:avLst/>
          </a:prstGeom>
          <a:noFill/>
        </p:spPr>
      </p:pic>
      <p:pic>
        <p:nvPicPr>
          <p:cNvPr id="108" name="图片 107"/>
          <p:cNvPicPr>
            <a:picLocks noChangeAspect="1"/>
          </p:cNvPicPr>
          <p:nvPr/>
        </p:nvPicPr>
        <p:blipFill rotWithShape="1">
          <a:blip r:embed="rId8"/>
          <a:srcRect t="-16826" b="-16826"/>
          <a:stretch>
            <a:fillRect/>
          </a:stretch>
        </p:blipFill>
        <p:spPr>
          <a:xfrm>
            <a:off x="4782842" y="5290217"/>
            <a:ext cx="913743" cy="755788"/>
          </a:xfrm>
          <a:prstGeom prst="roundRect">
            <a:avLst>
              <a:gd name="adj" fmla="val 8055"/>
            </a:avLst>
          </a:prstGeom>
          <a:solidFill>
            <a:schemeClr val="tx2"/>
          </a:solidFill>
        </p:spPr>
      </p:pic>
      <p:grpSp>
        <p:nvGrpSpPr>
          <p:cNvPr id="8" name="组合 7"/>
          <p:cNvGrpSpPr/>
          <p:nvPr/>
        </p:nvGrpSpPr>
        <p:grpSpPr>
          <a:xfrm>
            <a:off x="5800968" y="5291422"/>
            <a:ext cx="1849512" cy="753378"/>
            <a:chOff x="5800968" y="5321119"/>
            <a:chExt cx="1849512" cy="753378"/>
          </a:xfrm>
        </p:grpSpPr>
        <p:sp>
          <p:nvSpPr>
            <p:cNvPr id="107" name="矩形 106"/>
            <p:cNvSpPr/>
            <p:nvPr/>
          </p:nvSpPr>
          <p:spPr>
            <a:xfrm>
              <a:off x="5800968" y="5582054"/>
              <a:ext cx="184951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fontAlgn="ctr">
                <a:defRPr/>
              </a:pP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Global Wi-Fi 6 Market Leadership Award</a:t>
              </a:r>
            </a:p>
            <a:p>
              <a:pPr lvl="0" fontAlgn="ctr">
                <a:defRPr/>
              </a:pP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Global New Product Innovation Leadership Award</a:t>
              </a:r>
            </a:p>
            <a:p>
              <a:pPr lvl="0" fontAlgn="ctr">
                <a:defRPr/>
              </a:pPr>
              <a:r>
                <a:rPr lang="en-US" altLang="zh-CN" sz="800" dirty="0">
                  <a:solidFill>
                    <a:srgbClr val="FFFFFF"/>
                  </a:solidFill>
                  <a:latin typeface="Arial" panose="020B0604020202020204"/>
                  <a:ea typeface="微软雅黑"/>
                  <a:cs typeface="Huawei Sans" panose="020C0503030203020204" pitchFamily="34" charset="0"/>
                  <a:sym typeface="Huawei Sans" panose="020C0503030203020204" pitchFamily="34" charset="0"/>
                </a:rPr>
                <a:t>Global Technology Leadership Award</a:t>
              </a:r>
            </a:p>
          </p:txBody>
        </p:sp>
        <p:pic>
          <p:nvPicPr>
            <p:cNvPr id="109" name="Picture 14" descr="Frost &amp; Sullivan Logo Download - AI - All Vector Logo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6" t="42737" r="12607" b="43429"/>
            <a:stretch>
              <a:fillRect/>
            </a:stretch>
          </p:blipFill>
          <p:spPr bwMode="auto">
            <a:xfrm>
              <a:off x="5800968" y="5321119"/>
              <a:ext cx="1493067" cy="18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D6567EDC-F24A-4834-B828-A818DCCDC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65764"/>
            <a:ext cx="1072673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lvl="0"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Settled AP — eKitEngine AP362</a:t>
            </a:r>
            <a:r>
              <a:rPr lang="en-US" altLang="zh-CN" sz="2200" b="1" dirty="0">
                <a:solidFill>
                  <a:srgbClr val="FFFFFF"/>
                </a:solidFill>
              </a:rPr>
              <a:t>: Dual-band Wi-Fi 6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/>
              <a:cs typeface="+mj-cs"/>
            </a:endParaRPr>
          </a:p>
        </p:txBody>
      </p:sp>
      <p:sp>
        <p:nvSpPr>
          <p:cNvPr id="51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 flipH="1">
            <a:off x="8976782" y="3216297"/>
            <a:ext cx="2275418" cy="2784960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95423" y="3627332"/>
            <a:ext cx="1993686" cy="1542782"/>
            <a:chOff x="9095423" y="3643934"/>
            <a:chExt cx="1993686" cy="1542782"/>
          </a:xfrm>
        </p:grpSpPr>
        <p:sp>
          <p:nvSpPr>
            <p:cNvPr id="50" name="Rectangle 82"/>
            <p:cNvSpPr/>
            <p:nvPr/>
          </p:nvSpPr>
          <p:spPr>
            <a:xfrm>
              <a:off x="9095423" y="3643934"/>
              <a:ext cx="1993686" cy="55476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Dual-band Wi-Fi 6</a:t>
              </a:r>
            </a:p>
            <a:p>
              <a:pPr lvl="0"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800" dirty="0">
                  <a:solidFill>
                    <a:srgbClr val="FFFFFF"/>
                  </a:solidFill>
                </a:rPr>
                <a:t>Dual-band 3000 Mbps, 9 seconds for 1GB file download</a:t>
              </a:r>
            </a:p>
          </p:txBody>
        </p:sp>
        <p:sp>
          <p:nvSpPr>
            <p:cNvPr id="55" name="Rectangle 82"/>
            <p:cNvSpPr/>
            <p:nvPr/>
          </p:nvSpPr>
          <p:spPr>
            <a:xfrm>
              <a:off x="9095423" y="4484216"/>
              <a:ext cx="1993686" cy="7025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Smart antenna</a:t>
              </a:r>
            </a:p>
            <a:p>
              <a:pPr lvl="0"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800" dirty="0">
                  <a:solidFill>
                    <a:srgbClr val="FFFFFF"/>
                  </a:solidFill>
                </a:rPr>
                <a:t>Auto-optimized coverage direction and signal strength, always-on signals when terminals move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C492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9022819" y="1610475"/>
            <a:ext cx="2183344" cy="3122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AP362</a:t>
            </a:r>
          </a:p>
        </p:txBody>
      </p:sp>
      <p:sp>
        <p:nvSpPr>
          <p:cNvPr id="58" name="Rectangle 82"/>
          <p:cNvSpPr/>
          <p:nvPr/>
        </p:nvSpPr>
        <p:spPr>
          <a:xfrm>
            <a:off x="8937037" y="2838017"/>
            <a:ext cx="235490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Store, SME office and more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58" y="1999716"/>
            <a:ext cx="685066" cy="77190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flipH="1">
            <a:off x="10625138" y="3216297"/>
            <a:ext cx="627062" cy="627062"/>
            <a:chOff x="8976782" y="3216297"/>
            <a:chExt cx="627062" cy="627062"/>
          </a:xfrm>
        </p:grpSpPr>
        <p:sp>
          <p:nvSpPr>
            <p:cNvPr id="64" name="斜纹 63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文本框 34"/>
            <p:cNvSpPr txBox="1"/>
            <p:nvPr/>
          </p:nvSpPr>
          <p:spPr>
            <a:xfrm rot="18872475">
              <a:off x="8980496" y="3366059"/>
              <a:ext cx="470408" cy="172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7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sp>
        <p:nvSpPr>
          <p:cNvPr id="35" name="Freeform 25">
            <a:extLst>
              <a:ext uri="{FF2B5EF4-FFF2-40B4-BE49-F238E27FC236}">
                <a16:creationId xmlns:a16="http://schemas.microsoft.com/office/drawing/2014/main" id="{DE3128E8-C05D-472D-8906-59DFD7EFA59E}"/>
              </a:ext>
            </a:extLst>
          </p:cNvPr>
          <p:cNvSpPr>
            <a:spLocks/>
          </p:cNvSpPr>
          <p:nvPr/>
        </p:nvSpPr>
        <p:spPr bwMode="auto">
          <a:xfrm>
            <a:off x="731839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D007B7C2-1709-4BA4-8BF2-FC3741A27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/>
          <a:stretch/>
        </p:blipFill>
        <p:spPr>
          <a:xfrm>
            <a:off x="1089239" y="1719182"/>
            <a:ext cx="6940651" cy="4277041"/>
          </a:xfrm>
          <a:prstGeom prst="rect">
            <a:avLst/>
          </a:prstGeom>
        </p:spPr>
      </p:pic>
      <p:sp>
        <p:nvSpPr>
          <p:cNvPr id="48" name="Freeform 25">
            <a:extLst>
              <a:ext uri="{FF2B5EF4-FFF2-40B4-BE49-F238E27FC236}">
                <a16:creationId xmlns:a16="http://schemas.microsoft.com/office/drawing/2014/main" id="{6CE13DF1-3363-4368-AFBD-BC23AE9812D9}"/>
              </a:ext>
            </a:extLst>
          </p:cNvPr>
          <p:cNvSpPr>
            <a:spLocks/>
          </p:cNvSpPr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89883085-6C6D-42D8-AA41-3DE9E2802A70}"/>
              </a:ext>
            </a:extLst>
          </p:cNvPr>
          <p:cNvSpPr>
            <a:spLocks/>
          </p:cNvSpPr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DF1D18B0-9499-4064-80C0-BCA96F81EC33}"/>
              </a:ext>
            </a:extLst>
          </p:cNvPr>
          <p:cNvSpPr>
            <a:spLocks/>
          </p:cNvSpPr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Freeform 25">
            <a:extLst>
              <a:ext uri="{FF2B5EF4-FFF2-40B4-BE49-F238E27FC236}">
                <a16:creationId xmlns:a16="http://schemas.microsoft.com/office/drawing/2014/main" id="{6A5A7009-F5C1-4A16-A998-FA215B61D061}"/>
              </a:ext>
            </a:extLst>
          </p:cNvPr>
          <p:cNvSpPr>
            <a:spLocks/>
          </p:cNvSpPr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圆角矩形 65">
            <a:extLst>
              <a:ext uri="{FF2B5EF4-FFF2-40B4-BE49-F238E27FC236}">
                <a16:creationId xmlns:a16="http://schemas.microsoft.com/office/drawing/2014/main" id="{6F8D5D3C-992C-44E6-A14E-1BED04731050}"/>
              </a:ext>
            </a:extLst>
          </p:cNvPr>
          <p:cNvSpPr/>
          <p:nvPr/>
        </p:nvSpPr>
        <p:spPr>
          <a:xfrm>
            <a:off x="1089240" y="1715062"/>
            <a:ext cx="6940651" cy="4291263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66666"/>
              </a:solidFill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724B72E-C6BB-4575-A877-BD03FE16D75A}"/>
              </a:ext>
            </a:extLst>
          </p:cNvPr>
          <p:cNvSpPr/>
          <p:nvPr/>
        </p:nvSpPr>
        <p:spPr>
          <a:xfrm>
            <a:off x="3941160" y="1719182"/>
            <a:ext cx="541354" cy="1876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6F0EE009-8C19-4B16-8033-CA95AB60BBAC}"/>
              </a:ext>
            </a:extLst>
          </p:cNvPr>
          <p:cNvGrpSpPr/>
          <p:nvPr/>
        </p:nvGrpSpPr>
        <p:grpSpPr>
          <a:xfrm rot="5400000">
            <a:off x="4110037" y="1923147"/>
            <a:ext cx="210389" cy="349618"/>
            <a:chOff x="9637854" y="2834886"/>
            <a:chExt cx="337361" cy="553829"/>
          </a:xfrm>
        </p:grpSpPr>
        <p:sp>
          <p:nvSpPr>
            <p:cNvPr id="61" name="Freeform 86">
              <a:extLst>
                <a:ext uri="{FF2B5EF4-FFF2-40B4-BE49-F238E27FC236}">
                  <a16:creationId xmlns:a16="http://schemas.microsoft.com/office/drawing/2014/main" id="{752D6993-FED2-4C0B-88E4-641EF753A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2" name="Freeform 87">
              <a:extLst>
                <a:ext uri="{FF2B5EF4-FFF2-40B4-BE49-F238E27FC236}">
                  <a16:creationId xmlns:a16="http://schemas.microsoft.com/office/drawing/2014/main" id="{25103A0D-E9E1-4F02-9F66-73FEF94E8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075EDC50-83E6-4F4A-BD7B-88552AF5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7" name="Picture 15" descr="C:\Users\Administrator\Desktop\1.png">
            <a:extLst>
              <a:ext uri="{FF2B5EF4-FFF2-40B4-BE49-F238E27FC236}">
                <a16:creationId xmlns:a16="http://schemas.microsoft.com/office/drawing/2014/main" id="{60F99605-C5C2-4745-AE43-E3208D6E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41160" y="1719182"/>
            <a:ext cx="541353" cy="1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本框 56">
            <a:extLst>
              <a:ext uri="{FF2B5EF4-FFF2-40B4-BE49-F238E27FC236}">
                <a16:creationId xmlns:a16="http://schemas.microsoft.com/office/drawing/2014/main" id="{C8ACA1FB-CF6C-4774-B6C6-95BD522297D5}"/>
              </a:ext>
            </a:extLst>
          </p:cNvPr>
          <p:cNvSpPr txBox="1"/>
          <p:nvPr/>
        </p:nvSpPr>
        <p:spPr>
          <a:xfrm>
            <a:off x="4302636" y="1494833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AP362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566B4C9-ECA6-48AB-B6CE-65D3AB9E5D1B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212368A7-DFC0-4089-8974-9B6285B2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9AD151-50A5-47B8-9420-E855B214A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90D66B4-4E74-424B-845D-B876784B53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9EB2B1A5-AA2B-4E95-BC53-DA535FA4B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6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81152"/>
            <a:ext cx="10960490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Settled AP — eKitEngine AP362E: Ultra-high 3000 Mbps speed, ultra-smooth experience</a:t>
            </a:r>
          </a:p>
        </p:txBody>
      </p:sp>
      <p:sp>
        <p:nvSpPr>
          <p:cNvPr id="50" name="Freeform 25">
            <a:extLst>
              <a:ext uri="{FF2B5EF4-FFF2-40B4-BE49-F238E27FC236}">
                <a16:creationId xmlns:a16="http://schemas.microsoft.com/office/drawing/2014/main" id="{72F71327-09D0-4143-B406-C3D84750E890}"/>
              </a:ext>
            </a:extLst>
          </p:cNvPr>
          <p:cNvSpPr>
            <a:spLocks/>
          </p:cNvSpPr>
          <p:nvPr/>
        </p:nvSpPr>
        <p:spPr bwMode="auto">
          <a:xfrm>
            <a:off x="731839" y="1522783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8976782" y="3419273"/>
            <a:ext cx="2275418" cy="1589607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112" name="文本框 56"/>
          <p:cNvSpPr txBox="1"/>
          <p:nvPr/>
        </p:nvSpPr>
        <p:spPr>
          <a:xfrm>
            <a:off x="9022819" y="1609513"/>
            <a:ext cx="2183344" cy="3141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AP362E</a:t>
            </a:r>
          </a:p>
        </p:txBody>
      </p:sp>
      <p:sp>
        <p:nvSpPr>
          <p:cNvPr id="128" name="Rectangle 82"/>
          <p:cNvSpPr/>
          <p:nvPr/>
        </p:nvSpPr>
        <p:spPr>
          <a:xfrm>
            <a:off x="9022819" y="2838017"/>
            <a:ext cx="21833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Stores, SME offices and Schools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114" name="Rectangle 82"/>
          <p:cNvSpPr/>
          <p:nvPr/>
        </p:nvSpPr>
        <p:spPr>
          <a:xfrm>
            <a:off x="9196290" y="4429881"/>
            <a:ext cx="1892028" cy="506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Cashier always online</a:t>
            </a:r>
          </a:p>
          <a:p>
            <a:pPr algn="ctr">
              <a:spcAft>
                <a:spcPts val="300"/>
              </a:spcAft>
              <a:defRPr/>
            </a:pPr>
            <a:r>
              <a:rPr lang="en-US" altLang="zh-CN" sz="800" kern="0" dirty="0">
                <a:solidFill>
                  <a:schemeClr val="tx2"/>
                </a:solidFill>
              </a:rPr>
              <a:t>Module-level AI self-healing + intelligent optimization</a:t>
            </a:r>
            <a:endParaRPr lang="zh-CN" altLang="en-US" sz="800" dirty="0">
              <a:solidFill>
                <a:srgbClr val="FFC492"/>
              </a:solidFill>
            </a:endParaRPr>
          </a:p>
        </p:txBody>
      </p:sp>
      <p:sp>
        <p:nvSpPr>
          <p:cNvPr id="117" name="Rectangle 82"/>
          <p:cNvSpPr/>
          <p:nvPr/>
        </p:nvSpPr>
        <p:spPr>
          <a:xfrm>
            <a:off x="9028749" y="3605156"/>
            <a:ext cx="2134552" cy="6896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Uninterrupted </a:t>
            </a:r>
          </a:p>
          <a:p>
            <a:pPr algn="ctr">
              <a:spcAft>
                <a:spcPts val="3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mobile office </a:t>
            </a:r>
            <a:endParaRPr lang="zh-CN" altLang="en-US" sz="1200" b="1" dirty="0">
              <a:solidFill>
                <a:srgbClr val="FFC492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Smart antenna, signals move with users, ensuring optimal performance at all times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58" y="1999716"/>
            <a:ext cx="685066" cy="77190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0625138" y="3423612"/>
            <a:ext cx="627062" cy="629411"/>
            <a:chOff x="8976782" y="3213948"/>
            <a:chExt cx="627062" cy="629411"/>
          </a:xfrm>
        </p:grpSpPr>
        <p:sp>
          <p:nvSpPr>
            <p:cNvPr id="36" name="斜纹 35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18872475">
              <a:off x="8962220" y="3336783"/>
              <a:ext cx="49189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sp>
        <p:nvSpPr>
          <p:cNvPr id="51" name="Freeform 25">
            <a:extLst>
              <a:ext uri="{FF2B5EF4-FFF2-40B4-BE49-F238E27FC236}">
                <a16:creationId xmlns:a16="http://schemas.microsoft.com/office/drawing/2014/main" id="{ACB5C6C3-1CFC-4A89-8381-BBBE69D5C745}"/>
              </a:ext>
            </a:extLst>
          </p:cNvPr>
          <p:cNvSpPr>
            <a:spLocks/>
          </p:cNvSpPr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2F4D7D52-BF7F-44FA-94F2-8D94B7D05504}"/>
              </a:ext>
            </a:extLst>
          </p:cNvPr>
          <p:cNvSpPr>
            <a:spLocks/>
          </p:cNvSpPr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Freeform 25">
            <a:extLst>
              <a:ext uri="{FF2B5EF4-FFF2-40B4-BE49-F238E27FC236}">
                <a16:creationId xmlns:a16="http://schemas.microsoft.com/office/drawing/2014/main" id="{11D546A0-5320-44C3-927D-FA52BC62968E}"/>
              </a:ext>
            </a:extLst>
          </p:cNvPr>
          <p:cNvSpPr>
            <a:spLocks/>
          </p:cNvSpPr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Freeform 25">
            <a:extLst>
              <a:ext uri="{FF2B5EF4-FFF2-40B4-BE49-F238E27FC236}">
                <a16:creationId xmlns:a16="http://schemas.microsoft.com/office/drawing/2014/main" id="{B3FB4D35-8BB3-4777-9A1C-9347513F7F1B}"/>
              </a:ext>
            </a:extLst>
          </p:cNvPr>
          <p:cNvSpPr>
            <a:spLocks/>
          </p:cNvSpPr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" fmla="*/ 0 w 424813"/>
              <a:gd name="connsiteY0" fmla="*/ 333374 h 424814"/>
              <a:gd name="connsiteX1" fmla="*/ 0 w 424813"/>
              <a:gd name="connsiteY1" fmla="*/ 122086 h 424814"/>
              <a:gd name="connsiteX2" fmla="*/ 122086 w 424813"/>
              <a:gd name="connsiteY2" fmla="*/ 0 h 424814"/>
              <a:gd name="connsiteX3" fmla="*/ 333373 w 424813"/>
              <a:gd name="connsiteY3" fmla="*/ 0 h 424814"/>
              <a:gd name="connsiteX4" fmla="*/ 424813 w 424813"/>
              <a:gd name="connsiteY4" fmla="*/ 424814 h 424814"/>
              <a:gd name="connsiteX0" fmla="*/ 0 w 333373"/>
              <a:gd name="connsiteY0" fmla="*/ 333374 h 333374"/>
              <a:gd name="connsiteX1" fmla="*/ 0 w 333373"/>
              <a:gd name="connsiteY1" fmla="*/ 122086 h 333374"/>
              <a:gd name="connsiteX2" fmla="*/ 122086 w 333373"/>
              <a:gd name="connsiteY2" fmla="*/ 0 h 333374"/>
              <a:gd name="connsiteX3" fmla="*/ 333373 w 333373"/>
              <a:gd name="connsiteY3" fmla="*/ 0 h 3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8107C2-981D-4E17-9513-92E9C7937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51" y="1675359"/>
            <a:ext cx="6496449" cy="4330966"/>
          </a:xfrm>
          <a:prstGeom prst="rect">
            <a:avLst/>
          </a:prstGeom>
        </p:spPr>
      </p:pic>
      <p:sp>
        <p:nvSpPr>
          <p:cNvPr id="65" name="圆角矩形 65">
            <a:extLst>
              <a:ext uri="{FF2B5EF4-FFF2-40B4-BE49-F238E27FC236}">
                <a16:creationId xmlns:a16="http://schemas.microsoft.com/office/drawing/2014/main" id="{86AF58E6-FAD7-4B5C-8C28-EFDA1373F13A}"/>
              </a:ext>
            </a:extLst>
          </p:cNvPr>
          <p:cNvSpPr/>
          <p:nvPr/>
        </p:nvSpPr>
        <p:spPr>
          <a:xfrm>
            <a:off x="1288651" y="1675359"/>
            <a:ext cx="6496449" cy="4325898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66666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7FA737-CC0D-44BE-AB5E-DD9B80343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201" y="1796159"/>
            <a:ext cx="1127759" cy="407113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70BC26C-C666-4369-8E83-442AF67A0DCE}"/>
              </a:ext>
            </a:extLst>
          </p:cNvPr>
          <p:cNvGrpSpPr/>
          <p:nvPr/>
        </p:nvGrpSpPr>
        <p:grpSpPr>
          <a:xfrm rot="5400000">
            <a:off x="4536757" y="2193151"/>
            <a:ext cx="210389" cy="349618"/>
            <a:chOff x="9637854" y="2834886"/>
            <a:chExt cx="337361" cy="553829"/>
          </a:xfrm>
        </p:grpSpPr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id="{DFF75EF5-334C-48AE-9BE4-2AC50E900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" name="Freeform 87">
              <a:extLst>
                <a:ext uri="{FF2B5EF4-FFF2-40B4-BE49-F238E27FC236}">
                  <a16:creationId xmlns:a16="http://schemas.microsoft.com/office/drawing/2014/main" id="{A7103974-315E-4910-BBF0-B18A797F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88">
              <a:extLst>
                <a:ext uri="{FF2B5EF4-FFF2-40B4-BE49-F238E27FC236}">
                  <a16:creationId xmlns:a16="http://schemas.microsoft.com/office/drawing/2014/main" id="{A70CB455-FC01-44BB-A864-14C081D0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文本框 56">
            <a:extLst>
              <a:ext uri="{FF2B5EF4-FFF2-40B4-BE49-F238E27FC236}">
                <a16:creationId xmlns:a16="http://schemas.microsoft.com/office/drawing/2014/main" id="{5B2CC058-CD7F-4ABA-8846-0D18FCA93E89}"/>
              </a:ext>
            </a:extLst>
          </p:cNvPr>
          <p:cNvSpPr txBox="1"/>
          <p:nvPr/>
        </p:nvSpPr>
        <p:spPr>
          <a:xfrm>
            <a:off x="5140960" y="1876605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AP362E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470811-6B8F-4E59-A223-0A831B341E07}"/>
              </a:ext>
            </a:extLst>
          </p:cNvPr>
          <p:cNvSpPr/>
          <p:nvPr/>
        </p:nvSpPr>
        <p:spPr>
          <a:xfrm>
            <a:off x="8976782" y="5131582"/>
            <a:ext cx="2275418" cy="914400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55" name="Rectangle 82">
            <a:extLst>
              <a:ext uri="{FF2B5EF4-FFF2-40B4-BE49-F238E27FC236}">
                <a16:creationId xmlns:a16="http://schemas.microsoft.com/office/drawing/2014/main" id="{1081FC74-D25B-4574-B1FC-6D73CD09D6D8}"/>
              </a:ext>
            </a:extLst>
          </p:cNvPr>
          <p:cNvSpPr/>
          <p:nvPr/>
        </p:nvSpPr>
        <p:spPr>
          <a:xfrm>
            <a:off x="9196290" y="5195267"/>
            <a:ext cx="1940346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Reusable </a:t>
            </a:r>
          </a:p>
          <a:p>
            <a:pPr algn="ctr">
              <a:spcAft>
                <a:spcPts val="3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mounting kits</a:t>
            </a:r>
          </a:p>
          <a:p>
            <a:pPr algn="ctr">
              <a:spcBef>
                <a:spcPts val="300"/>
              </a:spcBef>
              <a:defRPr/>
            </a:pPr>
            <a:r>
              <a:rPr lang="en-US" altLang="zh-CN" sz="800" kern="0" dirty="0">
                <a:solidFill>
                  <a:schemeClr val="tx2"/>
                </a:solidFill>
              </a:rPr>
              <a:t>Same mounting kits for same AP series</a:t>
            </a:r>
          </a:p>
          <a:p>
            <a:pPr algn="ctr">
              <a:spcBef>
                <a:spcPts val="300"/>
              </a:spcBef>
              <a:defRPr/>
            </a:pPr>
            <a:r>
              <a:rPr lang="en-US" altLang="zh-CN" sz="800" kern="0" dirty="0">
                <a:solidFill>
                  <a:schemeClr val="tx2"/>
                </a:solidFill>
              </a:rPr>
              <a:t>Self-locking buckle for fast installation</a:t>
            </a:r>
            <a:endParaRPr lang="zh-CN" altLang="en-US" sz="800" kern="0" dirty="0">
              <a:solidFill>
                <a:schemeClr val="tx2"/>
              </a:solidFill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6A20B13-457E-48AA-AD27-E83D93BD3FD5}"/>
              </a:ext>
            </a:extLst>
          </p:cNvPr>
          <p:cNvGrpSpPr/>
          <p:nvPr/>
        </p:nvGrpSpPr>
        <p:grpSpPr>
          <a:xfrm flipH="1">
            <a:off x="10625138" y="5131582"/>
            <a:ext cx="627062" cy="627062"/>
            <a:chOff x="8976782" y="3216297"/>
            <a:chExt cx="627062" cy="627062"/>
          </a:xfrm>
        </p:grpSpPr>
        <p:sp>
          <p:nvSpPr>
            <p:cNvPr id="63" name="斜纹 62">
              <a:extLst>
                <a:ext uri="{FF2B5EF4-FFF2-40B4-BE49-F238E27FC236}">
                  <a16:creationId xmlns:a16="http://schemas.microsoft.com/office/drawing/2014/main" id="{325F5EB7-CDE3-4456-A533-316ED07C9B27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文本框 34">
              <a:extLst>
                <a:ext uri="{FF2B5EF4-FFF2-40B4-BE49-F238E27FC236}">
                  <a16:creationId xmlns:a16="http://schemas.microsoft.com/office/drawing/2014/main" id="{D978CD9A-9BE9-44D3-A007-D64423B495AD}"/>
                </a:ext>
              </a:extLst>
            </p:cNvPr>
            <p:cNvSpPr txBox="1"/>
            <p:nvPr/>
          </p:nvSpPr>
          <p:spPr>
            <a:xfrm rot="18872475">
              <a:off x="8980496" y="3329127"/>
              <a:ext cx="4704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Partner Benefit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786E47E8-3C69-46BC-B714-F9E7CBCF019E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67" name="斜纹 66">
              <a:extLst>
                <a:ext uri="{FF2B5EF4-FFF2-40B4-BE49-F238E27FC236}">
                  <a16:creationId xmlns:a16="http://schemas.microsoft.com/office/drawing/2014/main" id="{C922807E-B5C7-48DD-A0A5-B54A52EC1BC9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8" name="文本框 34">
              <a:extLst>
                <a:ext uri="{FF2B5EF4-FFF2-40B4-BE49-F238E27FC236}">
                  <a16:creationId xmlns:a16="http://schemas.microsoft.com/office/drawing/2014/main" id="{DEDD9AA4-2447-4E72-A5D0-037582D4B470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4D986D59-882C-4198-A470-94D5A22EA9A1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BB99235D-3D86-4E13-892C-BAC82FCA4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D0219CE3-4C53-4EBB-A942-536984A835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F6768C-C565-4BC1-B6B6-DF1BA79437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96" name="图片 95">
            <a:extLst>
              <a:ext uri="{FF2B5EF4-FFF2-40B4-BE49-F238E27FC236}">
                <a16:creationId xmlns:a16="http://schemas.microsoft.com/office/drawing/2014/main" id="{BF582331-DD68-4939-A7F1-16C6C1C23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735013" y="681152"/>
            <a:ext cx="10726737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In-wall AP — eKitEngine AP162E: ultra-high 3000 Mbps speed, ultra-thin body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81" name="Freeform 25"/>
          <p:cNvSpPr/>
          <p:nvPr/>
        </p:nvSpPr>
        <p:spPr bwMode="auto">
          <a:xfrm>
            <a:off x="731838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767232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文本框 56"/>
          <p:cNvSpPr txBox="1"/>
          <p:nvPr/>
        </p:nvSpPr>
        <p:spPr>
          <a:xfrm>
            <a:off x="9022818" y="1609513"/>
            <a:ext cx="2183344" cy="3141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AP162E</a:t>
            </a:r>
          </a:p>
        </p:txBody>
      </p:sp>
      <p:sp>
        <p:nvSpPr>
          <p:cNvPr id="128" name="Rectangle 82"/>
          <p:cNvSpPr/>
          <p:nvPr/>
        </p:nvSpPr>
        <p:spPr>
          <a:xfrm>
            <a:off x="9022818" y="2838017"/>
            <a:ext cx="21833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hotels, real estates, and school dormitories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86" name="Freeform 25"/>
          <p:cNvSpPr/>
          <p:nvPr/>
        </p:nvSpPr>
        <p:spPr bwMode="auto">
          <a:xfrm>
            <a:off x="731839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Freeform 25"/>
          <p:cNvSpPr/>
          <p:nvPr/>
        </p:nvSpPr>
        <p:spPr bwMode="auto">
          <a:xfrm flipV="1">
            <a:off x="731839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Freeform 25"/>
          <p:cNvSpPr/>
          <p:nvPr/>
        </p:nvSpPr>
        <p:spPr bwMode="auto">
          <a:xfrm flipH="1">
            <a:off x="8053917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 flipV="1">
            <a:off x="8053917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76781" y="3216297"/>
            <a:ext cx="2275418" cy="2784960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44" name="Rectangle 82"/>
          <p:cNvSpPr/>
          <p:nvPr/>
        </p:nvSpPr>
        <p:spPr>
          <a:xfrm>
            <a:off x="9248561" y="3573166"/>
            <a:ext cx="1731858" cy="580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Ultra-thin Body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Small size, </a:t>
            </a:r>
            <a:r>
              <a:rPr lang="en-US" altLang="zh-CN" sz="800" dirty="0">
                <a:solidFill>
                  <a:srgbClr val="FFC492"/>
                </a:solidFill>
              </a:rPr>
              <a:t>8mm panel, Ultra-thin </a:t>
            </a:r>
            <a:r>
              <a:rPr lang="en-US" altLang="zh-CN" sz="800" kern="0" dirty="0">
                <a:solidFill>
                  <a:schemeClr val="tx2"/>
                </a:solidFill>
              </a:rPr>
              <a:t>hidden in the wall</a:t>
            </a:r>
          </a:p>
        </p:txBody>
      </p:sp>
      <p:sp>
        <p:nvSpPr>
          <p:cNvPr id="47" name="Rectangle 82"/>
          <p:cNvSpPr/>
          <p:nvPr/>
        </p:nvSpPr>
        <p:spPr>
          <a:xfrm>
            <a:off x="9301901" y="5210809"/>
            <a:ext cx="1678518" cy="581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Green &amp; Eco-friendly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C492"/>
                </a:solidFill>
                <a:sym typeface="Arial" panose="020B0604020202020204" pitchFamily="34" charset="0"/>
              </a:rPr>
              <a:t>EMC Class B</a:t>
            </a:r>
            <a:r>
              <a:rPr lang="zh-CN" altLang="en-US" sz="800" dirty="0">
                <a:solidFill>
                  <a:prstClr val="white"/>
                </a:solidFill>
                <a:latin typeface="Arial" panose="020B0604020202020204" pitchFamily="34" charset="0"/>
                <a:ea typeface="方正超粗黑简体" panose="02000000000000000000" pitchFamily="2" charset="-122"/>
                <a:sym typeface="Arial" panose="020B0604020202020204" pitchFamily="34" charset="0"/>
              </a:rPr>
              <a:t>，</a:t>
            </a:r>
            <a:r>
              <a:rPr lang="en-US" altLang="zh-CN" sz="800" dirty="0">
                <a:solidFill>
                  <a:prstClr val="white"/>
                </a:solidFill>
                <a:latin typeface="Arial" panose="020B0604020202020204" pitchFamily="34" charset="0"/>
                <a:ea typeface="方正超粗黑简体" panose="02000000000000000000" pitchFamily="2" charset="-122"/>
                <a:sym typeface="Arial" panose="020B0604020202020204" pitchFamily="34" charset="0"/>
              </a:rPr>
              <a:t>flame-retardant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C492"/>
                </a:solidFill>
              </a:rPr>
              <a:t>9.1 W </a:t>
            </a:r>
            <a:r>
              <a:rPr lang="en-US" altLang="zh-CN" sz="800" dirty="0">
                <a:solidFill>
                  <a:prstClr val="white"/>
                </a:solidFill>
                <a:latin typeface="Arial" panose="020B0604020202020204" pitchFamily="34" charset="0"/>
                <a:ea typeface="方正超粗黑简体" panose="02000000000000000000" pitchFamily="2" charset="-122"/>
              </a:rPr>
              <a:t>ultra-low power consumption</a:t>
            </a:r>
          </a:p>
        </p:txBody>
      </p:sp>
      <p:grpSp>
        <p:nvGrpSpPr>
          <p:cNvPr id="3" name="组合 2"/>
          <p:cNvGrpSpPr/>
          <p:nvPr/>
        </p:nvGrpSpPr>
        <p:grpSpPr>
          <a:xfrm flipH="1">
            <a:off x="10625137" y="3210361"/>
            <a:ext cx="627062" cy="632998"/>
            <a:chOff x="8976782" y="3210361"/>
            <a:chExt cx="627062" cy="632998"/>
          </a:xfrm>
        </p:grpSpPr>
        <p:sp>
          <p:nvSpPr>
            <p:cNvPr id="48" name="斜纹 47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文本框 34"/>
            <p:cNvSpPr txBox="1"/>
            <p:nvPr/>
          </p:nvSpPr>
          <p:spPr>
            <a:xfrm rot="18872475">
              <a:off x="8940974" y="3345683"/>
              <a:ext cx="51686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A67395E4-AC23-4E7E-8494-4502DB8ED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919" y="2090651"/>
            <a:ext cx="435007" cy="5195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61654A-49C3-4120-9D70-94ADFC54B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2" y="2030421"/>
            <a:ext cx="7169395" cy="3832850"/>
          </a:xfrm>
          <a:prstGeom prst="rect">
            <a:avLst/>
          </a:prstGeom>
        </p:spPr>
      </p:pic>
      <p:sp>
        <p:nvSpPr>
          <p:cNvPr id="66" name="圆角矩形 65"/>
          <p:cNvSpPr/>
          <p:nvPr/>
        </p:nvSpPr>
        <p:spPr>
          <a:xfrm>
            <a:off x="863843" y="2030422"/>
            <a:ext cx="7261194" cy="3832850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rgbClr val="666666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E1F471F-C44B-4B36-A672-32CE9F596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4" y="3974502"/>
            <a:ext cx="417486" cy="417486"/>
          </a:xfrm>
          <a:prstGeom prst="rect">
            <a:avLst/>
          </a:prstGeom>
        </p:spPr>
      </p:pic>
      <p:grpSp>
        <p:nvGrpSpPr>
          <p:cNvPr id="97" name="组合 96"/>
          <p:cNvGrpSpPr/>
          <p:nvPr/>
        </p:nvGrpSpPr>
        <p:grpSpPr>
          <a:xfrm>
            <a:off x="3393476" y="4012631"/>
            <a:ext cx="210389" cy="349618"/>
            <a:chOff x="9637854" y="2834886"/>
            <a:chExt cx="337361" cy="553829"/>
          </a:xfrm>
        </p:grpSpPr>
        <p:sp>
          <p:nvSpPr>
            <p:cNvPr id="98" name="Freeform 86"/>
            <p:cNvSpPr/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9" name="Freeform 87"/>
            <p:cNvSpPr/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0" name="Freeform 88"/>
            <p:cNvSpPr/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3" name="文本框 56">
            <a:extLst>
              <a:ext uri="{FF2B5EF4-FFF2-40B4-BE49-F238E27FC236}">
                <a16:creationId xmlns:a16="http://schemas.microsoft.com/office/drawing/2014/main" id="{7C4836C5-0DCF-475A-B1EE-A9E6E4776873}"/>
              </a:ext>
            </a:extLst>
          </p:cNvPr>
          <p:cNvSpPr txBox="1"/>
          <p:nvPr/>
        </p:nvSpPr>
        <p:spPr>
          <a:xfrm>
            <a:off x="1844408" y="4056333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AP162E</a:t>
            </a:r>
          </a:p>
        </p:txBody>
      </p:sp>
      <p:sp>
        <p:nvSpPr>
          <p:cNvPr id="63" name="Rectangle 82">
            <a:extLst>
              <a:ext uri="{FF2B5EF4-FFF2-40B4-BE49-F238E27FC236}">
                <a16:creationId xmlns:a16="http://schemas.microsoft.com/office/drawing/2014/main" id="{28F66166-1389-4AB8-B090-E363F370014C}"/>
              </a:ext>
            </a:extLst>
          </p:cNvPr>
          <p:cNvSpPr/>
          <p:nvPr/>
        </p:nvSpPr>
        <p:spPr>
          <a:xfrm>
            <a:off x="9335238" y="4318563"/>
            <a:ext cx="1555396" cy="728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Ultra- fast and stable</a:t>
            </a:r>
            <a:endParaRPr lang="zh-CN" altLang="en-US" sz="1200" b="1" dirty="0">
              <a:solidFill>
                <a:srgbClr val="FFC492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C492"/>
                </a:solidFill>
              </a:rPr>
              <a:t>Dual-band 3000M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kern="0" dirty="0">
                <a:solidFill>
                  <a:schemeClr val="tx2"/>
                </a:solidFill>
              </a:rPr>
              <a:t>Video download in seconds and no freezing in games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BE37684-6D60-4D9B-B65B-57449C9B7315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65" name="斜纹 64">
              <a:extLst>
                <a:ext uri="{FF2B5EF4-FFF2-40B4-BE49-F238E27FC236}">
                  <a16:creationId xmlns:a16="http://schemas.microsoft.com/office/drawing/2014/main" id="{7235AD72-748A-4DC8-A577-ECBC93834A2D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7" name="文本框 34">
              <a:extLst>
                <a:ext uri="{FF2B5EF4-FFF2-40B4-BE49-F238E27FC236}">
                  <a16:creationId xmlns:a16="http://schemas.microsoft.com/office/drawing/2014/main" id="{51A89BBB-1180-4260-B099-9FE4F19935CA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C90B781-D5BA-45E4-81DE-6B30D1C14960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02E19136-A94D-46B9-B572-BA165CAE5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3FE81CB2-B0C0-4E7D-9B2D-6E251ADE93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AE3B429-6DF4-4514-B458-9A35F7D76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887E97B0-CF0A-4DB9-B5FF-AB50F9523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317633" y="681152"/>
            <a:ext cx="1161769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spc="-50" dirty="0">
                <a:solidFill>
                  <a:srgbClr val="FFFFFF"/>
                </a:solidFill>
              </a:rPr>
              <a:t>Multi-port wall plate — eKitEngine AP266: all-scenario wired access &amp; full-room wireless coverage</a:t>
            </a:r>
          </a:p>
        </p:txBody>
      </p:sp>
      <p:sp>
        <p:nvSpPr>
          <p:cNvPr id="81" name="Freeform 25"/>
          <p:cNvSpPr/>
          <p:nvPr/>
        </p:nvSpPr>
        <p:spPr bwMode="auto">
          <a:xfrm>
            <a:off x="731839" y="1520825"/>
            <a:ext cx="7655452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圆角矩形 39"/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8" name="Rectangle 82"/>
          <p:cNvSpPr/>
          <p:nvPr/>
        </p:nvSpPr>
        <p:spPr>
          <a:xfrm>
            <a:off x="9022818" y="2838017"/>
            <a:ext cx="229542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hotels, real estates, and school dormitories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86" name="Freeform 25"/>
          <p:cNvSpPr/>
          <p:nvPr/>
        </p:nvSpPr>
        <p:spPr bwMode="auto">
          <a:xfrm>
            <a:off x="731840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Freeform 25"/>
          <p:cNvSpPr/>
          <p:nvPr/>
        </p:nvSpPr>
        <p:spPr bwMode="auto">
          <a:xfrm flipV="1">
            <a:off x="731840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Freeform 25"/>
          <p:cNvSpPr/>
          <p:nvPr/>
        </p:nvSpPr>
        <p:spPr bwMode="auto">
          <a:xfrm flipH="1">
            <a:off x="805391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 flipV="1">
            <a:off x="805391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76782" y="3216297"/>
            <a:ext cx="2275418" cy="1730069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44" name="Rectangle 82"/>
          <p:cNvSpPr/>
          <p:nvPr/>
        </p:nvSpPr>
        <p:spPr>
          <a:xfrm>
            <a:off x="9248562" y="3382666"/>
            <a:ext cx="1731858" cy="728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All-scenario access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4*GE &amp; PoE-out, all-scenario access for IPTV/PC/IP phone</a:t>
            </a:r>
          </a:p>
          <a:p>
            <a:pPr algn="ctr">
              <a:lnSpc>
                <a:spcPct val="120000"/>
              </a:lnSpc>
              <a:defRPr/>
            </a:pPr>
            <a:endParaRPr lang="en-US" altLang="zh-CN" sz="800" dirty="0">
              <a:solidFill>
                <a:srgbClr val="FFC492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10625138" y="3212528"/>
            <a:ext cx="627062" cy="630831"/>
            <a:chOff x="8976782" y="3212528"/>
            <a:chExt cx="627062" cy="630831"/>
          </a:xfrm>
        </p:grpSpPr>
        <p:sp>
          <p:nvSpPr>
            <p:cNvPr id="48" name="斜纹 47"/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文本框 34"/>
            <p:cNvSpPr txBox="1"/>
            <p:nvPr/>
          </p:nvSpPr>
          <p:spPr>
            <a:xfrm rot="18872475">
              <a:off x="8953808" y="3340307"/>
              <a:ext cx="5017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Customer Benefit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7507EF6-568C-4630-AD8B-49744AF21637}"/>
              </a:ext>
            </a:extLst>
          </p:cNvPr>
          <p:cNvGrpSpPr/>
          <p:nvPr/>
        </p:nvGrpSpPr>
        <p:grpSpPr>
          <a:xfrm>
            <a:off x="9371933" y="1995002"/>
            <a:ext cx="1675055" cy="737779"/>
            <a:chOff x="8265117" y="751827"/>
            <a:chExt cx="6082384" cy="2678989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69A9EA91-EFB9-4CBC-A302-682B8109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65117" y="751827"/>
              <a:ext cx="1960825" cy="2678989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EA95FCB-0D88-4F35-BC00-F920EE56A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307" y="1854199"/>
              <a:ext cx="1992808" cy="1497154"/>
            </a:xfrm>
            <a:prstGeom prst="rect">
              <a:avLst/>
            </a:prstGeom>
          </p:spPr>
        </p:pic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50460251-EAA9-4DD0-9D4C-A0692B1C44B3}"/>
                </a:ext>
              </a:extLst>
            </p:cNvPr>
            <p:cNvSpPr/>
            <p:nvPr/>
          </p:nvSpPr>
          <p:spPr>
            <a:xfrm>
              <a:off x="10686018" y="2850792"/>
              <a:ext cx="969356" cy="334719"/>
            </a:xfrm>
            <a:prstGeom prst="roundRect">
              <a:avLst/>
            </a:prstGeom>
            <a:solidFill>
              <a:srgbClr val="00B0F0">
                <a:alpha val="20000"/>
              </a:srgbClr>
            </a:solidFill>
            <a:ln>
              <a:solidFill>
                <a:schemeClr val="accent1">
                  <a:shade val="50000"/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2DE52DF7-2C2D-469E-A9BD-CE3122A6731A}"/>
                </a:ext>
              </a:extLst>
            </p:cNvPr>
            <p:cNvSpPr/>
            <p:nvPr/>
          </p:nvSpPr>
          <p:spPr>
            <a:xfrm>
              <a:off x="11692385" y="2850790"/>
              <a:ext cx="379549" cy="334719"/>
            </a:xfrm>
            <a:prstGeom prst="roundRect">
              <a:avLst/>
            </a:prstGeom>
            <a:solidFill>
              <a:srgbClr val="C00000">
                <a:alpha val="20000"/>
              </a:srgbClr>
            </a:solidFill>
            <a:ln>
              <a:solidFill>
                <a:schemeClr val="accent1">
                  <a:shade val="50000"/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文本框 85">
              <a:extLst>
                <a:ext uri="{FF2B5EF4-FFF2-40B4-BE49-F238E27FC236}">
                  <a16:creationId xmlns:a16="http://schemas.microsoft.com/office/drawing/2014/main" id="{91BBE74E-5315-4018-9E32-2FE6D15A9ABC}"/>
                </a:ext>
              </a:extLst>
            </p:cNvPr>
            <p:cNvSpPr txBox="1"/>
            <p:nvPr/>
          </p:nvSpPr>
          <p:spPr>
            <a:xfrm>
              <a:off x="12260451" y="1574806"/>
              <a:ext cx="2087050" cy="55879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109218" fontAlgn="ctr">
                <a:defRPr/>
              </a:pPr>
              <a:r>
                <a:rPr lang="en-US" sz="1000" b="1" dirty="0">
                  <a:gradFill>
                    <a:gsLst>
                      <a:gs pos="0">
                        <a:srgbClr val="FFC000"/>
                      </a:gs>
                      <a:gs pos="100000">
                        <a:srgbClr val="ED7D31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POE out</a:t>
              </a: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3A6E55DA-CBA1-4B63-8FDB-9A58D7E32FC9}"/>
                </a:ext>
              </a:extLst>
            </p:cNvPr>
            <p:cNvCxnSpPr>
              <a:cxnSpLocks/>
            </p:cNvCxnSpPr>
            <p:nvPr/>
          </p:nvCxnSpPr>
          <p:spPr>
            <a:xfrm>
              <a:off x="12684922" y="2233464"/>
              <a:ext cx="147320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75AA86CE-10F3-4F7E-8980-E2D7110FC1AD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11882160" y="2233464"/>
              <a:ext cx="802761" cy="617326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文本框 56">
            <a:extLst>
              <a:ext uri="{FF2B5EF4-FFF2-40B4-BE49-F238E27FC236}">
                <a16:creationId xmlns:a16="http://schemas.microsoft.com/office/drawing/2014/main" id="{F12B7558-D374-4674-B775-389738B702FC}"/>
              </a:ext>
            </a:extLst>
          </p:cNvPr>
          <p:cNvSpPr txBox="1"/>
          <p:nvPr/>
        </p:nvSpPr>
        <p:spPr>
          <a:xfrm>
            <a:off x="9022819" y="1609513"/>
            <a:ext cx="2183344" cy="3141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AP266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E456C63-80D8-4AD6-9485-91DA78480D12}"/>
              </a:ext>
            </a:extLst>
          </p:cNvPr>
          <p:cNvSpPr/>
          <p:nvPr/>
        </p:nvSpPr>
        <p:spPr>
          <a:xfrm>
            <a:off x="8976782" y="5131582"/>
            <a:ext cx="2275418" cy="914400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sp>
        <p:nvSpPr>
          <p:cNvPr id="67" name="Rectangle 82">
            <a:extLst>
              <a:ext uri="{FF2B5EF4-FFF2-40B4-BE49-F238E27FC236}">
                <a16:creationId xmlns:a16="http://schemas.microsoft.com/office/drawing/2014/main" id="{1F8C7BBB-B17C-4187-BDBF-181A59F548E4}"/>
              </a:ext>
            </a:extLst>
          </p:cNvPr>
          <p:cNvSpPr/>
          <p:nvPr/>
        </p:nvSpPr>
        <p:spPr>
          <a:xfrm>
            <a:off x="9170988" y="5361550"/>
            <a:ext cx="1940346" cy="433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Flexible installation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prstClr val="white"/>
                </a:solidFill>
              </a:rPr>
              <a:t>Wall / ceiling / desk / 86-type socket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B03CA041-DD74-41D6-AA16-D26598F951AF}"/>
              </a:ext>
            </a:extLst>
          </p:cNvPr>
          <p:cNvGrpSpPr/>
          <p:nvPr/>
        </p:nvGrpSpPr>
        <p:grpSpPr>
          <a:xfrm flipH="1">
            <a:off x="10625138" y="5131582"/>
            <a:ext cx="627062" cy="627062"/>
            <a:chOff x="8976782" y="3216297"/>
            <a:chExt cx="627062" cy="627062"/>
          </a:xfrm>
        </p:grpSpPr>
        <p:sp>
          <p:nvSpPr>
            <p:cNvPr id="69" name="斜纹 68">
              <a:extLst>
                <a:ext uri="{FF2B5EF4-FFF2-40B4-BE49-F238E27FC236}">
                  <a16:creationId xmlns:a16="http://schemas.microsoft.com/office/drawing/2014/main" id="{9E359496-E875-4CC5-B669-99934BCA14DD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文本框 34">
              <a:extLst>
                <a:ext uri="{FF2B5EF4-FFF2-40B4-BE49-F238E27FC236}">
                  <a16:creationId xmlns:a16="http://schemas.microsoft.com/office/drawing/2014/main" id="{763F5DF5-EC87-435B-B44B-628A08C2BF73}"/>
                </a:ext>
              </a:extLst>
            </p:cNvPr>
            <p:cNvSpPr txBox="1"/>
            <p:nvPr/>
          </p:nvSpPr>
          <p:spPr>
            <a:xfrm rot="18872475">
              <a:off x="8980496" y="3353749"/>
              <a:ext cx="470408" cy="19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800" b="1" dirty="0">
                  <a:solidFill>
                    <a:schemeClr val="tx2"/>
                  </a:solidFill>
                </a:rPr>
                <a:t>Partner Benefit</a:t>
              </a:r>
            </a:p>
          </p:txBody>
        </p:sp>
      </p:grpSp>
      <p:sp>
        <p:nvSpPr>
          <p:cNvPr id="71" name="Rectangle 82">
            <a:extLst>
              <a:ext uri="{FF2B5EF4-FFF2-40B4-BE49-F238E27FC236}">
                <a16:creationId xmlns:a16="http://schemas.microsoft.com/office/drawing/2014/main" id="{9198C2CF-2B18-4437-9399-BE1BF6A6D4C7}"/>
              </a:ext>
            </a:extLst>
          </p:cNvPr>
          <p:cNvSpPr/>
          <p:nvPr/>
        </p:nvSpPr>
        <p:spPr>
          <a:xfrm>
            <a:off x="9248562" y="4165651"/>
            <a:ext cx="1731858" cy="581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Green &amp; Eco-friendly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C492"/>
                </a:solidFill>
                <a:sym typeface="Arial" panose="020B0604020202020204" pitchFamily="34" charset="0"/>
              </a:rPr>
              <a:t>EMC Class B</a:t>
            </a:r>
            <a:r>
              <a:rPr lang="zh-CN" altLang="en-US" sz="800" dirty="0">
                <a:solidFill>
                  <a:prstClr val="white"/>
                </a:solidFill>
                <a:latin typeface="Arial" panose="020B0604020202020204" pitchFamily="34" charset="0"/>
                <a:ea typeface="方正超粗黑简体" panose="02000000000000000000" pitchFamily="2" charset="-122"/>
                <a:sym typeface="Arial" panose="020B0604020202020204" pitchFamily="34" charset="0"/>
              </a:rPr>
              <a:t>，</a:t>
            </a:r>
            <a:r>
              <a:rPr lang="en-US" altLang="zh-CN" sz="800" dirty="0">
                <a:solidFill>
                  <a:prstClr val="white"/>
                </a:solidFill>
                <a:latin typeface="Arial" panose="020B0604020202020204" pitchFamily="34" charset="0"/>
                <a:ea typeface="方正超粗黑简体" panose="02000000000000000000" pitchFamily="2" charset="-122"/>
                <a:sym typeface="Arial" panose="020B0604020202020204" pitchFamily="34" charset="0"/>
              </a:rPr>
              <a:t>flame-retardant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" dirty="0">
                <a:solidFill>
                  <a:srgbClr val="FFC492"/>
                </a:solidFill>
              </a:rPr>
              <a:t>9.4 W </a:t>
            </a:r>
            <a:r>
              <a:rPr lang="en-US" altLang="zh-CN" sz="800" dirty="0">
                <a:solidFill>
                  <a:prstClr val="white"/>
                </a:solidFill>
                <a:latin typeface="Arial" panose="020B0604020202020204" pitchFamily="34" charset="0"/>
                <a:ea typeface="方正超粗黑简体" panose="02000000000000000000" pitchFamily="2" charset="-122"/>
              </a:rPr>
              <a:t>ultra-low power consumption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9C4330-1FCD-4A20-8B42-1C31CB860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80" y="1628131"/>
            <a:ext cx="6724120" cy="4482746"/>
          </a:xfrm>
          <a:prstGeom prst="rect">
            <a:avLst/>
          </a:prstGeom>
        </p:spPr>
      </p:pic>
      <p:sp>
        <p:nvSpPr>
          <p:cNvPr id="66" name="圆角矩形 65"/>
          <p:cNvSpPr/>
          <p:nvPr/>
        </p:nvSpPr>
        <p:spPr>
          <a:xfrm>
            <a:off x="1175280" y="1628131"/>
            <a:ext cx="6724120" cy="4291263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66666"/>
              </a:solidFill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0C694E2E-18E3-4B40-A212-FC96F5AD60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8331" y="3584476"/>
            <a:ext cx="540000" cy="737779"/>
          </a:xfrm>
          <a:prstGeom prst="rect">
            <a:avLst/>
          </a:prstGeom>
        </p:spPr>
      </p:pic>
      <p:grpSp>
        <p:nvGrpSpPr>
          <p:cNvPr id="74" name="组合 73">
            <a:extLst>
              <a:ext uri="{FF2B5EF4-FFF2-40B4-BE49-F238E27FC236}">
                <a16:creationId xmlns:a16="http://schemas.microsoft.com/office/drawing/2014/main" id="{95B28535-43EF-498D-A20A-A0E515128953}"/>
              </a:ext>
            </a:extLst>
          </p:cNvPr>
          <p:cNvGrpSpPr/>
          <p:nvPr/>
        </p:nvGrpSpPr>
        <p:grpSpPr>
          <a:xfrm>
            <a:off x="2250119" y="3816033"/>
            <a:ext cx="210389" cy="349618"/>
            <a:chOff x="9637854" y="2834886"/>
            <a:chExt cx="337361" cy="553829"/>
          </a:xfrm>
        </p:grpSpPr>
        <p:sp>
          <p:nvSpPr>
            <p:cNvPr id="75" name="Freeform 86">
              <a:extLst>
                <a:ext uri="{FF2B5EF4-FFF2-40B4-BE49-F238E27FC236}">
                  <a16:creationId xmlns:a16="http://schemas.microsoft.com/office/drawing/2014/main" id="{C1D636C2-F42C-4D06-A7A2-E57FD2EDC581}"/>
                </a:ext>
              </a:extLst>
            </p:cNvPr>
            <p:cNvSpPr/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87">
              <a:extLst>
                <a:ext uri="{FF2B5EF4-FFF2-40B4-BE49-F238E27FC236}">
                  <a16:creationId xmlns:a16="http://schemas.microsoft.com/office/drawing/2014/main" id="{01D18E47-DBE4-4B3D-A5AA-BA2D86B6399D}"/>
                </a:ext>
              </a:extLst>
            </p:cNvPr>
            <p:cNvSpPr/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88">
              <a:extLst>
                <a:ext uri="{FF2B5EF4-FFF2-40B4-BE49-F238E27FC236}">
                  <a16:creationId xmlns:a16="http://schemas.microsoft.com/office/drawing/2014/main" id="{3A881FD7-5CFF-4CCF-ABF5-95CC15BBD76C}"/>
                </a:ext>
              </a:extLst>
            </p:cNvPr>
            <p:cNvSpPr/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4" name="文本框 56">
            <a:extLst>
              <a:ext uri="{FF2B5EF4-FFF2-40B4-BE49-F238E27FC236}">
                <a16:creationId xmlns:a16="http://schemas.microsoft.com/office/drawing/2014/main" id="{06976DC5-5A78-4BF7-B64D-B477F03AB1AD}"/>
              </a:ext>
            </a:extLst>
          </p:cNvPr>
          <p:cNvSpPr txBox="1"/>
          <p:nvPr/>
        </p:nvSpPr>
        <p:spPr>
          <a:xfrm>
            <a:off x="1409126" y="4500743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AP266</a:t>
            </a: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B01A61CD-5CA1-439C-B870-02C94C5E31F6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106" name="斜纹 105">
              <a:extLst>
                <a:ext uri="{FF2B5EF4-FFF2-40B4-BE49-F238E27FC236}">
                  <a16:creationId xmlns:a16="http://schemas.microsoft.com/office/drawing/2014/main" id="{FC6A7D33-724D-4362-B794-6F2006EF4A98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7" name="文本框 34">
              <a:extLst>
                <a:ext uri="{FF2B5EF4-FFF2-40B4-BE49-F238E27FC236}">
                  <a16:creationId xmlns:a16="http://schemas.microsoft.com/office/drawing/2014/main" id="{64E9D084-5D3E-4389-8A7E-96748E8F0E3A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0EA37459-B2A3-4564-B2B2-F129EDF2CE41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07365234-29C1-4DFF-98CC-0F0CF28021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2659A099-24CE-4867-ACF4-660FDE5E0F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C90480D1-06FC-42E8-AF9E-368D6D1D67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84" name="图片 83">
            <a:extLst>
              <a:ext uri="{FF2B5EF4-FFF2-40B4-BE49-F238E27FC236}">
                <a16:creationId xmlns:a16="http://schemas.microsoft.com/office/drawing/2014/main" id="{52791E65-FFDD-4383-A049-49BE413B6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/>
          <p:nvPr/>
        </p:nvSpPr>
        <p:spPr>
          <a:xfrm>
            <a:off x="0" y="660336"/>
            <a:ext cx="1219676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lvl="0"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Wi-Fi 7 settled AP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/>
                <a:cs typeface="+mj-cs"/>
              </a:rPr>
              <a:t>— eKitEngine 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/>
                <a:ea typeface="微软雅黑"/>
              </a:rPr>
              <a:t>AP371</a:t>
            </a:r>
            <a:r>
              <a:rPr lang="en-US" altLang="zh-CN" sz="2000" b="1" dirty="0">
                <a:solidFill>
                  <a:srgbClr val="FFFFFF"/>
                </a:solidFill>
              </a:rPr>
              <a:t>: Delivering Ultimate Experience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/>
              <a:cs typeface="+mj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6B2F9B0-4AA4-4DFB-96AC-313F678E4478}"/>
              </a:ext>
            </a:extLst>
          </p:cNvPr>
          <p:cNvGrpSpPr/>
          <p:nvPr/>
        </p:nvGrpSpPr>
        <p:grpSpPr>
          <a:xfrm>
            <a:off x="731839" y="1520825"/>
            <a:ext cx="10729910" cy="4675820"/>
            <a:chOff x="731839" y="1520825"/>
            <a:chExt cx="10729910" cy="4675820"/>
          </a:xfrm>
        </p:grpSpPr>
        <p:sp>
          <p:nvSpPr>
            <p:cNvPr id="81" name="Freeform 25"/>
            <p:cNvSpPr/>
            <p:nvPr/>
          </p:nvSpPr>
          <p:spPr bwMode="auto">
            <a:xfrm>
              <a:off x="731839" y="1520825"/>
              <a:ext cx="7655452" cy="4675820"/>
            </a:xfrm>
            <a:prstGeom prst="roundRect">
              <a:avLst>
                <a:gd name="adj" fmla="val 2611"/>
              </a:avLst>
            </a:prstGeom>
            <a:solidFill>
              <a:schemeClr val="tx2">
                <a:alpha val="10000"/>
              </a:schemeClr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圆角矩形 39"/>
            <p:cNvSpPr/>
            <p:nvPr/>
          </p:nvSpPr>
          <p:spPr>
            <a:xfrm>
              <a:off x="8767233" y="1520825"/>
              <a:ext cx="2694516" cy="4675820"/>
            </a:xfrm>
            <a:prstGeom prst="roundRect">
              <a:avLst>
                <a:gd name="adj" fmla="val 4156"/>
              </a:avLst>
            </a:pr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gradFill flip="none" rotWithShape="1">
                <a:gsLst>
                  <a:gs pos="0">
                    <a:schemeClr val="tx2">
                      <a:alpha val="40000"/>
                    </a:schemeClr>
                  </a:gs>
                  <a:gs pos="100000">
                    <a:schemeClr val="tx2">
                      <a:alpha val="20000"/>
                    </a:schemeClr>
                  </a:gs>
                </a:gsLst>
                <a:lin ang="16200000" scaled="1"/>
                <a:tileRect/>
              </a:gradFill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文本框 56"/>
            <p:cNvSpPr txBox="1"/>
            <p:nvPr/>
          </p:nvSpPr>
          <p:spPr>
            <a:xfrm>
              <a:off x="9022819" y="1610475"/>
              <a:ext cx="2183344" cy="312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704215" rtl="0" eaLnBrk="1" fontAlgn="auto" latinLnBrk="0" hangingPunct="1">
                <a:lnSpc>
                  <a:spcPts val="2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schemeClr val="tx2"/>
                  </a:solidFill>
                  <a:latin typeface="Arial" panose="020B0604020202020204"/>
                  <a:ea typeface="微软雅黑"/>
                  <a:cs typeface="+mn-ea"/>
                  <a:sym typeface="+mn-lt"/>
                </a:rPr>
                <a:t>AP371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8" name="Rectangle 82"/>
            <p:cNvSpPr/>
            <p:nvPr/>
          </p:nvSpPr>
          <p:spPr>
            <a:xfrm>
              <a:off x="9022819" y="2684128"/>
              <a:ext cx="218334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492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*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Suitable for enterprise office, hotel, education</a:t>
              </a:r>
              <a:r>
                <a:rPr lang="en-US" altLang="zh-CN" sz="1000" dirty="0">
                  <a:solidFill>
                    <a:srgbClr val="FFFFFF"/>
                  </a:solidFill>
                  <a:latin typeface="Arial" panose="020B0604020202020204"/>
                  <a:ea typeface="微软雅黑"/>
                </a:rPr>
                <a:t>,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/>
                  <a:cs typeface="+mn-cs"/>
                </a:rPr>
                <a:t> small hospital, and more</a:t>
              </a:r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731840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 flipV="1">
              <a:off x="731840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1" name="Freeform 25"/>
            <p:cNvSpPr/>
            <p:nvPr/>
          </p:nvSpPr>
          <p:spPr bwMode="auto">
            <a:xfrm flipH="1">
              <a:off x="8053918" y="1520825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Freeform 25"/>
            <p:cNvSpPr/>
            <p:nvPr/>
          </p:nvSpPr>
          <p:spPr bwMode="auto">
            <a:xfrm flipH="1" flipV="1">
              <a:off x="8053918" y="5863271"/>
              <a:ext cx="333373" cy="333374"/>
            </a:xfrm>
            <a:custGeom>
              <a:avLst/>
              <a:gdLst>
                <a:gd name="connsiteX0" fmla="*/ 333373 w 424813"/>
                <a:gd name="connsiteY0" fmla="*/ 333374 h 424814"/>
                <a:gd name="connsiteX1" fmla="*/ 0 w 424813"/>
                <a:gd name="connsiteY1" fmla="*/ 333374 h 424814"/>
                <a:gd name="connsiteX2" fmla="*/ 0 w 424813"/>
                <a:gd name="connsiteY2" fmla="*/ 122086 h 424814"/>
                <a:gd name="connsiteX3" fmla="*/ 122086 w 424813"/>
                <a:gd name="connsiteY3" fmla="*/ 0 h 424814"/>
                <a:gd name="connsiteX4" fmla="*/ 333373 w 424813"/>
                <a:gd name="connsiteY4" fmla="*/ 0 h 424814"/>
                <a:gd name="connsiteX5" fmla="*/ 424813 w 424813"/>
                <a:gd name="connsiteY5" fmla="*/ 424814 h 424814"/>
                <a:gd name="connsiteX0-1" fmla="*/ 0 w 424813"/>
                <a:gd name="connsiteY0-2" fmla="*/ 333374 h 424814"/>
                <a:gd name="connsiteX1-3" fmla="*/ 0 w 424813"/>
                <a:gd name="connsiteY1-4" fmla="*/ 122086 h 424814"/>
                <a:gd name="connsiteX2-5" fmla="*/ 122086 w 424813"/>
                <a:gd name="connsiteY2-6" fmla="*/ 0 h 424814"/>
                <a:gd name="connsiteX3-7" fmla="*/ 333373 w 424813"/>
                <a:gd name="connsiteY3-8" fmla="*/ 0 h 424814"/>
                <a:gd name="connsiteX4-9" fmla="*/ 424813 w 424813"/>
                <a:gd name="connsiteY4-10" fmla="*/ 424814 h 424814"/>
                <a:gd name="connsiteX0-11" fmla="*/ 0 w 333373"/>
                <a:gd name="connsiteY0-12" fmla="*/ 333374 h 333374"/>
                <a:gd name="connsiteX1-13" fmla="*/ 0 w 333373"/>
                <a:gd name="connsiteY1-14" fmla="*/ 122086 h 333374"/>
                <a:gd name="connsiteX2-15" fmla="*/ 122086 w 333373"/>
                <a:gd name="connsiteY2-16" fmla="*/ 0 h 333374"/>
                <a:gd name="connsiteX3-17" fmla="*/ 333373 w 333373"/>
                <a:gd name="connsiteY3-18" fmla="*/ 0 h 3333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3373" h="333374">
                  <a:moveTo>
                    <a:pt x="0" y="333374"/>
                  </a:moveTo>
                  <a:lnTo>
                    <a:pt x="0" y="122086"/>
                  </a:lnTo>
                  <a:cubicBezTo>
                    <a:pt x="0" y="54660"/>
                    <a:pt x="54660" y="0"/>
                    <a:pt x="122086" y="0"/>
                  </a:cubicBezTo>
                  <a:lnTo>
                    <a:pt x="333373" y="0"/>
                  </a:lnTo>
                </a:path>
              </a:pathLst>
            </a:custGeom>
            <a:gradFill flip="none" rotWithShape="1">
              <a:gsLst>
                <a:gs pos="72000">
                  <a:schemeClr val="tx2">
                    <a:alpha val="0"/>
                  </a:schemeClr>
                </a:gs>
                <a:gs pos="100000">
                  <a:schemeClr val="tx2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 cap="rnd">
              <a:solidFill>
                <a:srgbClr val="FFC492"/>
              </a:solidFill>
              <a:round/>
              <a:headEnd type="none" w="med" len="med"/>
              <a:tailEnd type="none" w="med" len="med"/>
            </a:ln>
            <a:effectLst>
              <a:outerShdw blurRad="76200" dist="63500" dir="81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666666">
                        <a:lumMod val="75000"/>
                        <a:alpha val="27000"/>
                      </a:srgbClr>
                    </a:gs>
                    <a:gs pos="100000">
                      <a:srgbClr val="666666">
                        <a:lumMod val="60000"/>
                        <a:lumOff val="40000"/>
                        <a:alpha val="3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9223" y="1951622"/>
              <a:ext cx="550536" cy="610802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 flipH="1">
              <a:off x="10625138" y="3216297"/>
              <a:ext cx="627062" cy="627062"/>
              <a:chOff x="8976782" y="3216297"/>
              <a:chExt cx="627062" cy="627062"/>
            </a:xfrm>
          </p:grpSpPr>
          <p:sp>
            <p:nvSpPr>
              <p:cNvPr id="40" name="斜纹 39"/>
              <p:cNvSpPr/>
              <p:nvPr/>
            </p:nvSpPr>
            <p:spPr>
              <a:xfrm>
                <a:off x="8976782" y="3216297"/>
                <a:ext cx="627062" cy="627062"/>
              </a:xfrm>
              <a:prstGeom prst="diagStripe">
                <a:avLst>
                  <a:gd name="adj" fmla="val 48086"/>
                </a:avLst>
              </a:prstGeom>
              <a:gradFill>
                <a:gsLst>
                  <a:gs pos="0">
                    <a:schemeClr val="tx2">
                      <a:alpha val="30000"/>
                    </a:schemeClr>
                  </a:gs>
                  <a:gs pos="100000">
                    <a:schemeClr val="tx2"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文本框 34"/>
              <p:cNvSpPr txBox="1"/>
              <p:nvPr/>
            </p:nvSpPr>
            <p:spPr>
              <a:xfrm rot="18872475">
                <a:off x="8980496" y="3366059"/>
                <a:ext cx="470408" cy="17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zh-CN" sz="700" b="1" dirty="0">
                    <a:solidFill>
                      <a:schemeClr val="tx2"/>
                    </a:solidFill>
                  </a:rPr>
                  <a:t>Customer Benefit</a:t>
                </a: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CE5B25F-278D-4A4B-B4D7-9F5ED1B9F318}"/>
                </a:ext>
              </a:extLst>
            </p:cNvPr>
            <p:cNvGrpSpPr/>
            <p:nvPr/>
          </p:nvGrpSpPr>
          <p:grpSpPr>
            <a:xfrm>
              <a:off x="929093" y="1809765"/>
              <a:ext cx="7260944" cy="4097941"/>
              <a:chOff x="928969" y="1806686"/>
              <a:chExt cx="7260944" cy="4097941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8969" y="1806686"/>
                <a:ext cx="7260944" cy="4097941"/>
              </a:xfrm>
              <a:prstGeom prst="roundRect">
                <a:avLst>
                  <a:gd name="adj" fmla="val 2351"/>
                </a:avLst>
              </a:prstGeom>
              <a:ln>
                <a:noFill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  <p:cxnSp>
            <p:nvCxnSpPr>
              <p:cNvPr id="49" name="肘形连接符 48"/>
              <p:cNvCxnSpPr/>
              <p:nvPr/>
            </p:nvCxnSpPr>
            <p:spPr>
              <a:xfrm rot="5400000" flipH="1" flipV="1">
                <a:off x="3518316" y="1083861"/>
                <a:ext cx="1832599" cy="4684845"/>
              </a:xfrm>
              <a:prstGeom prst="bentConnector2">
                <a:avLst/>
              </a:prstGeom>
              <a:noFill/>
              <a:ln w="12700" cap="flat" cmpd="sng" algn="ctr">
                <a:solidFill>
                  <a:srgbClr val="66FFFF"/>
                </a:solidFill>
                <a:prstDash val="solid"/>
                <a:miter lim="800000"/>
              </a:ln>
              <a:effectLst>
                <a:glow rad="50800">
                  <a:srgbClr val="00B0F0">
                    <a:alpha val="40000"/>
                  </a:srgbClr>
                </a:glow>
              </a:effectLst>
            </p:spPr>
          </p:cxnSp>
          <p:grpSp>
            <p:nvGrpSpPr>
              <p:cNvPr id="50" name="组合 49"/>
              <p:cNvGrpSpPr/>
              <p:nvPr/>
            </p:nvGrpSpPr>
            <p:grpSpPr>
              <a:xfrm>
                <a:off x="1398379" y="2414732"/>
                <a:ext cx="6202271" cy="2159171"/>
                <a:chOff x="1398379" y="1787627"/>
                <a:chExt cx="6202271" cy="2159171"/>
              </a:xfrm>
            </p:grpSpPr>
            <p:sp>
              <p:nvSpPr>
                <p:cNvPr id="54" name="椭圆 53"/>
                <p:cNvSpPr/>
                <p:nvPr/>
              </p:nvSpPr>
              <p:spPr>
                <a:xfrm>
                  <a:off x="6753956" y="1787627"/>
                  <a:ext cx="511257" cy="19079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glow rad="482600">
                    <a:srgbClr val="00B0F0">
                      <a:alpha val="1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Arial" panose="020B060402020202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379" y="3709899"/>
                  <a:ext cx="1486715" cy="2368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56" name="文本框 56"/>
                <p:cNvSpPr txBox="1"/>
                <p:nvPr/>
              </p:nvSpPr>
              <p:spPr>
                <a:xfrm>
                  <a:off x="6441602" y="2350823"/>
                  <a:ext cx="115904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ctr" defTabSz="7042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en-US" altLang="zh-CN" sz="1600" b="1" kern="0" dirty="0">
                      <a:solidFill>
                        <a:srgbClr val="FFC492"/>
                      </a:solidFill>
                      <a:latin typeface="Arial" panose="020B0604020202020204"/>
                      <a:ea typeface="微软雅黑"/>
                      <a:cs typeface="+mn-ea"/>
                      <a:sym typeface="+mn-lt"/>
                    </a:rPr>
                    <a:t>AP371</a:t>
                  </a:r>
                  <a:endPara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492"/>
                    </a:solidFill>
                    <a:effectLst/>
                    <a:uLnTx/>
                    <a:uFillTx/>
                    <a:latin typeface="Arial" panose="020B0604020202020204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 rot="5400000">
                <a:off x="6892969" y="2614514"/>
                <a:ext cx="210389" cy="349618"/>
                <a:chOff x="9637854" y="2834886"/>
                <a:chExt cx="337361" cy="553829"/>
              </a:xfrm>
            </p:grpSpPr>
            <p:sp>
              <p:nvSpPr>
                <p:cNvPr id="42" name="Freeform 86"/>
                <p:cNvSpPr/>
                <p:nvPr/>
              </p:nvSpPr>
              <p:spPr bwMode="auto">
                <a:xfrm>
                  <a:off x="9637854" y="2973343"/>
                  <a:ext cx="93309" cy="276915"/>
                </a:xfrm>
                <a:custGeom>
                  <a:avLst/>
                  <a:gdLst>
                    <a:gd name="T0" fmla="*/ 10 w 23"/>
                    <a:gd name="T1" fmla="*/ 2 h 69"/>
                    <a:gd name="T2" fmla="*/ 2 w 23"/>
                    <a:gd name="T3" fmla="*/ 2 h 69"/>
                    <a:gd name="T4" fmla="*/ 2 w 23"/>
                    <a:gd name="T5" fmla="*/ 10 h 69"/>
                    <a:gd name="T6" fmla="*/ 12 w 23"/>
                    <a:gd name="T7" fmla="*/ 35 h 69"/>
                    <a:gd name="T8" fmla="*/ 2 w 23"/>
                    <a:gd name="T9" fmla="*/ 60 h 69"/>
                    <a:gd name="T10" fmla="*/ 2 w 23"/>
                    <a:gd name="T11" fmla="*/ 67 h 69"/>
                    <a:gd name="T12" fmla="*/ 6 w 23"/>
                    <a:gd name="T13" fmla="*/ 69 h 69"/>
                    <a:gd name="T14" fmla="*/ 10 w 23"/>
                    <a:gd name="T15" fmla="*/ 67 h 69"/>
                    <a:gd name="T16" fmla="*/ 23 w 23"/>
                    <a:gd name="T17" fmla="*/ 35 h 69"/>
                    <a:gd name="T18" fmla="*/ 10 w 23"/>
                    <a:gd name="T1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69">
                      <a:moveTo>
                        <a:pt x="10" y="2"/>
                      </a:moveTo>
                      <a:cubicBezTo>
                        <a:pt x="7" y="0"/>
                        <a:pt x="4" y="0"/>
                        <a:pt x="2" y="2"/>
                      </a:cubicBezTo>
                      <a:cubicBezTo>
                        <a:pt x="0" y="4"/>
                        <a:pt x="0" y="8"/>
                        <a:pt x="2" y="10"/>
                      </a:cubicBezTo>
                      <a:cubicBezTo>
                        <a:pt x="9" y="17"/>
                        <a:pt x="12" y="26"/>
                        <a:pt x="12" y="35"/>
                      </a:cubicBezTo>
                      <a:cubicBezTo>
                        <a:pt x="12" y="44"/>
                        <a:pt x="9" y="53"/>
                        <a:pt x="2" y="60"/>
                      </a:cubicBezTo>
                      <a:cubicBezTo>
                        <a:pt x="0" y="62"/>
                        <a:pt x="0" y="65"/>
                        <a:pt x="2" y="67"/>
                      </a:cubicBezTo>
                      <a:cubicBezTo>
                        <a:pt x="3" y="68"/>
                        <a:pt x="4" y="69"/>
                        <a:pt x="6" y="69"/>
                      </a:cubicBezTo>
                      <a:cubicBezTo>
                        <a:pt x="7" y="69"/>
                        <a:pt x="9" y="68"/>
                        <a:pt x="10" y="67"/>
                      </a:cubicBezTo>
                      <a:cubicBezTo>
                        <a:pt x="19" y="58"/>
                        <a:pt x="23" y="47"/>
                        <a:pt x="23" y="35"/>
                      </a:cubicBezTo>
                      <a:cubicBezTo>
                        <a:pt x="23" y="23"/>
                        <a:pt x="19" y="11"/>
                        <a:pt x="10" y="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87"/>
                <p:cNvSpPr/>
                <p:nvPr/>
              </p:nvSpPr>
              <p:spPr bwMode="auto">
                <a:xfrm>
                  <a:off x="9730940" y="2904115"/>
                  <a:ext cx="123409" cy="412363"/>
                </a:xfrm>
                <a:custGeom>
                  <a:avLst/>
                  <a:gdLst>
                    <a:gd name="T0" fmla="*/ 10 w 31"/>
                    <a:gd name="T1" fmla="*/ 2 h 103"/>
                    <a:gd name="T2" fmla="*/ 3 w 31"/>
                    <a:gd name="T3" fmla="*/ 2 h 103"/>
                    <a:gd name="T4" fmla="*/ 3 w 31"/>
                    <a:gd name="T5" fmla="*/ 10 h 103"/>
                    <a:gd name="T6" fmla="*/ 20 w 31"/>
                    <a:gd name="T7" fmla="*/ 52 h 103"/>
                    <a:gd name="T8" fmla="*/ 3 w 31"/>
                    <a:gd name="T9" fmla="*/ 94 h 103"/>
                    <a:gd name="T10" fmla="*/ 3 w 31"/>
                    <a:gd name="T11" fmla="*/ 102 h 103"/>
                    <a:gd name="T12" fmla="*/ 6 w 31"/>
                    <a:gd name="T13" fmla="*/ 103 h 103"/>
                    <a:gd name="T14" fmla="*/ 10 w 31"/>
                    <a:gd name="T15" fmla="*/ 102 h 103"/>
                    <a:gd name="T16" fmla="*/ 31 w 31"/>
                    <a:gd name="T17" fmla="*/ 52 h 103"/>
                    <a:gd name="T18" fmla="*/ 10 w 31"/>
                    <a:gd name="T19" fmla="*/ 2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103">
                      <a:moveTo>
                        <a:pt x="10" y="2"/>
                      </a:move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0"/>
                      </a:cubicBezTo>
                      <a:cubicBezTo>
                        <a:pt x="14" y="21"/>
                        <a:pt x="20" y="37"/>
                        <a:pt x="20" y="52"/>
                      </a:cubicBezTo>
                      <a:cubicBezTo>
                        <a:pt x="20" y="67"/>
                        <a:pt x="14" y="82"/>
                        <a:pt x="3" y="94"/>
                      </a:cubicBezTo>
                      <a:cubicBezTo>
                        <a:pt x="0" y="96"/>
                        <a:pt x="0" y="100"/>
                        <a:pt x="3" y="102"/>
                      </a:cubicBezTo>
                      <a:cubicBezTo>
                        <a:pt x="4" y="103"/>
                        <a:pt x="5" y="103"/>
                        <a:pt x="6" y="103"/>
                      </a:cubicBezTo>
                      <a:cubicBezTo>
                        <a:pt x="8" y="103"/>
                        <a:pt x="9" y="103"/>
                        <a:pt x="10" y="102"/>
                      </a:cubicBezTo>
                      <a:cubicBezTo>
                        <a:pt x="24" y="88"/>
                        <a:pt x="31" y="70"/>
                        <a:pt x="31" y="52"/>
                      </a:cubicBezTo>
                      <a:cubicBezTo>
                        <a:pt x="31" y="34"/>
                        <a:pt x="24" y="16"/>
                        <a:pt x="10" y="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88"/>
                <p:cNvSpPr/>
                <p:nvPr/>
              </p:nvSpPr>
              <p:spPr bwMode="auto">
                <a:xfrm>
                  <a:off x="9824718" y="2834886"/>
                  <a:ext cx="150497" cy="553829"/>
                </a:xfrm>
                <a:custGeom>
                  <a:avLst/>
                  <a:gdLst>
                    <a:gd name="T0" fmla="*/ 10 w 38"/>
                    <a:gd name="T1" fmla="*/ 2 h 138"/>
                    <a:gd name="T2" fmla="*/ 2 w 38"/>
                    <a:gd name="T3" fmla="*/ 2 h 138"/>
                    <a:gd name="T4" fmla="*/ 2 w 38"/>
                    <a:gd name="T5" fmla="*/ 9 h 138"/>
                    <a:gd name="T6" fmla="*/ 27 w 38"/>
                    <a:gd name="T7" fmla="*/ 69 h 138"/>
                    <a:gd name="T8" fmla="*/ 2 w 38"/>
                    <a:gd name="T9" fmla="*/ 128 h 138"/>
                    <a:gd name="T10" fmla="*/ 2 w 38"/>
                    <a:gd name="T11" fmla="*/ 136 h 138"/>
                    <a:gd name="T12" fmla="*/ 6 w 38"/>
                    <a:gd name="T13" fmla="*/ 138 h 138"/>
                    <a:gd name="T14" fmla="*/ 10 w 38"/>
                    <a:gd name="T15" fmla="*/ 136 h 138"/>
                    <a:gd name="T16" fmla="*/ 38 w 38"/>
                    <a:gd name="T17" fmla="*/ 69 h 138"/>
                    <a:gd name="T18" fmla="*/ 10 w 38"/>
                    <a:gd name="T19" fmla="*/ 2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138">
                      <a:moveTo>
                        <a:pt x="10" y="2"/>
                      </a:moveTo>
                      <a:cubicBezTo>
                        <a:pt x="8" y="0"/>
                        <a:pt x="5" y="0"/>
                        <a:pt x="2" y="2"/>
                      </a:cubicBezTo>
                      <a:cubicBezTo>
                        <a:pt x="0" y="4"/>
                        <a:pt x="0" y="7"/>
                        <a:pt x="2" y="9"/>
                      </a:cubicBezTo>
                      <a:cubicBezTo>
                        <a:pt x="19" y="26"/>
                        <a:pt x="27" y="47"/>
                        <a:pt x="27" y="69"/>
                      </a:cubicBezTo>
                      <a:cubicBezTo>
                        <a:pt x="27" y="90"/>
                        <a:pt x="19" y="112"/>
                        <a:pt x="2" y="128"/>
                      </a:cubicBezTo>
                      <a:cubicBezTo>
                        <a:pt x="0" y="130"/>
                        <a:pt x="0" y="134"/>
                        <a:pt x="2" y="136"/>
                      </a:cubicBezTo>
                      <a:cubicBezTo>
                        <a:pt x="4" y="137"/>
                        <a:pt x="5" y="138"/>
                        <a:pt x="6" y="138"/>
                      </a:cubicBezTo>
                      <a:cubicBezTo>
                        <a:pt x="8" y="138"/>
                        <a:pt x="9" y="137"/>
                        <a:pt x="10" y="136"/>
                      </a:cubicBezTo>
                      <a:cubicBezTo>
                        <a:pt x="29" y="117"/>
                        <a:pt x="38" y="93"/>
                        <a:pt x="38" y="69"/>
                      </a:cubicBezTo>
                      <a:cubicBezTo>
                        <a:pt x="38" y="45"/>
                        <a:pt x="29" y="20"/>
                        <a:pt x="10" y="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7" name="Picture 15" descr="C:\Users\Administrator\Desktop\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726905" y="2414613"/>
                <a:ext cx="538308" cy="190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475AD65-F869-478E-91EE-56AD5FA385B0}"/>
                </a:ext>
              </a:extLst>
            </p:cNvPr>
            <p:cNvSpPr/>
            <p:nvPr/>
          </p:nvSpPr>
          <p:spPr>
            <a:xfrm>
              <a:off x="8976782" y="3216297"/>
              <a:ext cx="2275418" cy="2842597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216000" tIns="0" rIns="0" bIns="0" rtlCol="0" anchor="ctr">
              <a:noAutofit/>
            </a:bodyPr>
            <a:lstStyle/>
            <a:p>
              <a:pPr algn="ctr" defTabSz="914400">
                <a:defRPr/>
              </a:pPr>
              <a:endParaRPr lang="en-US" altLang="zh-CN" sz="1400" b="1" kern="0" dirty="0">
                <a:solidFill>
                  <a:srgbClr val="FFC000"/>
                </a:solidFill>
              </a:endParaRPr>
            </a:p>
          </p:txBody>
        </p:sp>
        <p:sp>
          <p:nvSpPr>
            <p:cNvPr id="53" name="Rectangle 82">
              <a:extLst>
                <a:ext uri="{FF2B5EF4-FFF2-40B4-BE49-F238E27FC236}">
                  <a16:creationId xmlns:a16="http://schemas.microsoft.com/office/drawing/2014/main" id="{B9EE6C9A-4E6F-4ABF-B837-27DBD07157EA}"/>
                </a:ext>
              </a:extLst>
            </p:cNvPr>
            <p:cNvSpPr/>
            <p:nvPr/>
          </p:nvSpPr>
          <p:spPr>
            <a:xfrm>
              <a:off x="9038556" y="3600388"/>
              <a:ext cx="2151870" cy="20744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Ultra-fast Network Speed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2 x 2 MU-MIMO, 3.57Gbps data rate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Up to 2.5GE uplink</a:t>
              </a:r>
            </a:p>
            <a:p>
              <a:pPr algn="ctr">
                <a:lnSpc>
                  <a:spcPct val="120000"/>
                </a:lnSpc>
                <a:defRPr/>
              </a:pPr>
              <a:endParaRPr lang="en-US" altLang="zh-CN" sz="700" dirty="0">
                <a:solidFill>
                  <a:schemeClr val="tx2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endParaRPr lang="en-US" altLang="zh-CN" sz="700" dirty="0">
                <a:solidFill>
                  <a:schemeClr val="tx2"/>
                </a:solidFill>
              </a:endParaRPr>
            </a:p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30% Larger Coverage Range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The seventh generation of Wi-Fi standard, driving the future, with smart antennas</a:t>
              </a:r>
            </a:p>
            <a:p>
              <a:pPr algn="ctr">
                <a:lnSpc>
                  <a:spcPct val="120000"/>
                </a:lnSpc>
                <a:defRPr/>
              </a:pPr>
              <a:endParaRPr lang="en-US" altLang="zh-CN" sz="700" dirty="0">
                <a:solidFill>
                  <a:schemeClr val="tx2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endParaRPr lang="en-US" altLang="zh-CN" sz="700" dirty="0">
                <a:solidFill>
                  <a:schemeClr val="tx2"/>
                </a:solidFill>
              </a:endParaRPr>
            </a:p>
            <a:p>
              <a:pPr algn="ctr">
                <a:lnSpc>
                  <a:spcPct val="120000"/>
                </a:lnSpc>
                <a:spcAft>
                  <a:spcPts val="4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Ultra-low Latency of 2 </a:t>
              </a:r>
              <a:r>
                <a:rPr lang="en-US" altLang="zh-CN" sz="1200" b="1" dirty="0" err="1">
                  <a:solidFill>
                    <a:srgbClr val="FFC492"/>
                  </a:solidFill>
                </a:rPr>
                <a:t>ms</a:t>
              </a:r>
              <a:endParaRPr lang="en-US" altLang="zh-CN" sz="1200" b="1" dirty="0">
                <a:solidFill>
                  <a:srgbClr val="FFC492"/>
                </a:solidFill>
              </a:endParaRP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High throughput and low latency for real-time interactions (AR/VR)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2060B85-30A2-45BC-8CAC-6C22DE6E31C6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88C91112-1AFA-4FAD-9496-7BE301D81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48A5DE5C-8FCF-4703-BA0E-FBEF95608B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">
              <a:hlinkClick r:id="rId7" action="ppaction://hlinksldjump"/>
              <a:extLst>
                <a:ext uri="{FF2B5EF4-FFF2-40B4-BE49-F238E27FC236}">
                  <a16:creationId xmlns:a16="http://schemas.microsoft.com/office/drawing/2014/main" id="{D829A378-CA0A-46B9-8B7F-7778998A1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2B68BA98-81CE-4E35-BC67-8BFA871A6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2">
            <a:extLst>
              <a:ext uri="{FF2B5EF4-FFF2-40B4-BE49-F238E27FC236}">
                <a16:creationId xmlns:a16="http://schemas.microsoft.com/office/drawing/2014/main" id="{E6A29CE1-A6BD-4559-B04D-BC5CE148D54C}"/>
              </a:ext>
            </a:extLst>
          </p:cNvPr>
          <p:cNvSpPr txBox="1"/>
          <p:nvPr/>
        </p:nvSpPr>
        <p:spPr>
          <a:xfrm>
            <a:off x="0" y="665764"/>
            <a:ext cx="121967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defTabSz="914400">
              <a:defRPr/>
            </a:pPr>
            <a:r>
              <a:rPr lang="en-US" altLang="zh-CN" sz="2200" b="1" dirty="0">
                <a:solidFill>
                  <a:srgbClr val="FFFFFF"/>
                </a:solidFill>
              </a:rPr>
              <a:t>High Density Settled eKitEngine AP661</a:t>
            </a:r>
            <a:r>
              <a:rPr lang="zh-CN" altLang="en-US" sz="2200" b="1" dirty="0">
                <a:solidFill>
                  <a:srgbClr val="FFFFFF"/>
                </a:solidFill>
              </a:rPr>
              <a:t>：</a:t>
            </a:r>
            <a:r>
              <a:rPr lang="en-US" altLang="zh-CN" sz="2200" b="1" dirty="0">
                <a:solidFill>
                  <a:srgbClr val="FFFFFF"/>
                </a:solidFill>
              </a:rPr>
              <a:t>50% more access user, ultra-far coverage</a:t>
            </a:r>
            <a:endParaRPr lang="zh-CN" altLang="en-US" sz="2200" b="1" dirty="0">
              <a:solidFill>
                <a:srgbClr val="FFFFFF"/>
              </a:solidFill>
            </a:endParaRPr>
          </a:p>
        </p:txBody>
      </p:sp>
      <p:sp>
        <p:nvSpPr>
          <p:cNvPr id="41" name="圆角矩形 39">
            <a:extLst>
              <a:ext uri="{FF2B5EF4-FFF2-40B4-BE49-F238E27FC236}">
                <a16:creationId xmlns:a16="http://schemas.microsoft.com/office/drawing/2014/main" id="{D52BFE6C-A670-442F-81AF-C62DF0805AB3}"/>
              </a:ext>
            </a:extLst>
          </p:cNvPr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本框 56">
            <a:extLst>
              <a:ext uri="{FF2B5EF4-FFF2-40B4-BE49-F238E27FC236}">
                <a16:creationId xmlns:a16="http://schemas.microsoft.com/office/drawing/2014/main" id="{2419693C-4A83-4A08-B27D-038AEFE068DE}"/>
              </a:ext>
            </a:extLst>
          </p:cNvPr>
          <p:cNvSpPr txBox="1"/>
          <p:nvPr/>
        </p:nvSpPr>
        <p:spPr>
          <a:xfrm>
            <a:off x="8976782" y="1610475"/>
            <a:ext cx="2360805" cy="3122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AP661</a:t>
            </a:r>
          </a:p>
        </p:txBody>
      </p:sp>
      <p:sp>
        <p:nvSpPr>
          <p:cNvPr id="43" name="Rectangle 82">
            <a:extLst>
              <a:ext uri="{FF2B5EF4-FFF2-40B4-BE49-F238E27FC236}">
                <a16:creationId xmlns:a16="http://schemas.microsoft.com/office/drawing/2014/main" id="{C6195E82-FBF6-4F90-81B6-60716F0830D5}"/>
              </a:ext>
            </a:extLst>
          </p:cNvPr>
          <p:cNvSpPr/>
          <p:nvPr/>
        </p:nvSpPr>
        <p:spPr>
          <a:xfrm>
            <a:off x="9022818" y="2684128"/>
            <a:ext cx="222938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Banquet Hall, Conference Room, Auditorium and more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1E38CAA-09EA-416E-AC79-40136AB0DD7C}"/>
              </a:ext>
            </a:extLst>
          </p:cNvPr>
          <p:cNvSpPr/>
          <p:nvPr/>
        </p:nvSpPr>
        <p:spPr>
          <a:xfrm>
            <a:off x="8976782" y="3200400"/>
            <a:ext cx="2275418" cy="2800857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F92120B-8EC2-4F6B-B006-0B40373C2598}"/>
              </a:ext>
            </a:extLst>
          </p:cNvPr>
          <p:cNvGrpSpPr/>
          <p:nvPr/>
        </p:nvGrpSpPr>
        <p:grpSpPr>
          <a:xfrm>
            <a:off x="9248561" y="4205335"/>
            <a:ext cx="1797195" cy="1544246"/>
            <a:chOff x="9248561" y="3126791"/>
            <a:chExt cx="1797195" cy="1544246"/>
          </a:xfrm>
        </p:grpSpPr>
        <p:sp>
          <p:nvSpPr>
            <p:cNvPr id="47" name="Rectangle 82">
              <a:extLst>
                <a:ext uri="{FF2B5EF4-FFF2-40B4-BE49-F238E27FC236}">
                  <a16:creationId xmlns:a16="http://schemas.microsoft.com/office/drawing/2014/main" id="{04D3BAA7-9CE6-4DFF-9CC7-F99D5811134B}"/>
                </a:ext>
              </a:extLst>
            </p:cNvPr>
            <p:cNvSpPr/>
            <p:nvPr/>
          </p:nvSpPr>
          <p:spPr>
            <a:xfrm>
              <a:off x="9248562" y="3126791"/>
              <a:ext cx="1731858" cy="79098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Ultra-far</a:t>
              </a:r>
              <a:r>
                <a:rPr lang="zh-CN" altLang="en-US" sz="1200" b="1" dirty="0">
                  <a:solidFill>
                    <a:srgbClr val="FFC492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C492"/>
                  </a:solidFill>
                </a:rPr>
                <a:t>Coverage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Smart antenna, signals move with users for continuous coverage; 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Signal strength doubles, coverage radius increase </a:t>
              </a:r>
              <a:r>
                <a:rPr lang="en-US" altLang="zh-CN" sz="800" dirty="0">
                  <a:solidFill>
                    <a:srgbClr val="FFC492"/>
                  </a:solidFill>
                </a:rPr>
                <a:t>15 meters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  <p:sp>
          <p:nvSpPr>
            <p:cNvPr id="48" name="Rectangle 82">
              <a:extLst>
                <a:ext uri="{FF2B5EF4-FFF2-40B4-BE49-F238E27FC236}">
                  <a16:creationId xmlns:a16="http://schemas.microsoft.com/office/drawing/2014/main" id="{5B7A9A3D-2A68-4992-9F9C-19644AFEF5A9}"/>
                </a:ext>
              </a:extLst>
            </p:cNvPr>
            <p:cNvSpPr/>
            <p:nvPr/>
          </p:nvSpPr>
          <p:spPr>
            <a:xfrm>
              <a:off x="9248561" y="4126272"/>
              <a:ext cx="1797195" cy="5447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Ultra-high Bandwidth</a:t>
              </a:r>
              <a:endParaRPr lang="zh-CN" altLang="en-US" sz="1200" b="1" dirty="0">
                <a:solidFill>
                  <a:srgbClr val="FFC492"/>
                </a:solidFill>
              </a:endParaRPr>
            </a:p>
            <a:p>
              <a:pPr algn="ctr">
                <a:defRPr/>
              </a:pPr>
              <a:r>
                <a:rPr lang="en-US" altLang="zh-CN" sz="800" dirty="0">
                  <a:solidFill>
                    <a:srgbClr val="FFC492"/>
                  </a:solidFill>
                </a:rPr>
                <a:t>6.5Gbps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wireless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bandwidth</a:t>
              </a:r>
              <a:r>
                <a:rPr lang="zh-CN" altLang="en-US" sz="800" dirty="0">
                  <a:solidFill>
                    <a:schemeClr val="tx2"/>
                  </a:solidFill>
                </a:rPr>
                <a:t>，</a:t>
              </a:r>
              <a:r>
                <a:rPr lang="en-US" altLang="zh-CN" sz="800" dirty="0">
                  <a:solidFill>
                    <a:srgbClr val="FFC492"/>
                  </a:solidFill>
                </a:rPr>
                <a:t>2.5G</a:t>
              </a:r>
              <a:r>
                <a:rPr lang="en-US" altLang="zh-CN" sz="800" dirty="0">
                  <a:solidFill>
                    <a:schemeClr val="tx2"/>
                  </a:solidFill>
                </a:rPr>
                <a:t>+1G dual ports uplink</a:t>
              </a:r>
              <a:r>
                <a:rPr lang="zh-CN" altLang="en-US" sz="800" dirty="0">
                  <a:solidFill>
                    <a:schemeClr val="tx2"/>
                  </a:solidFill>
                </a:rPr>
                <a:t>，</a:t>
              </a:r>
              <a:r>
                <a:rPr lang="en-US" altLang="zh-CN" sz="800" dirty="0">
                  <a:solidFill>
                    <a:schemeClr val="tx2"/>
                  </a:solidFill>
                </a:rPr>
                <a:t>2</a:t>
              </a:r>
              <a:r>
                <a:rPr lang="zh-CN" altLang="en-US" sz="800" dirty="0">
                  <a:solidFill>
                    <a:schemeClr val="tx2"/>
                  </a:solidFill>
                </a:rPr>
                <a:t> </a:t>
              </a:r>
              <a:r>
                <a:rPr lang="en-US" altLang="zh-CN" sz="800" dirty="0">
                  <a:solidFill>
                    <a:schemeClr val="tx2"/>
                  </a:solidFill>
                </a:rPr>
                <a:t>times of industry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11B2427-8E17-4896-B532-A25C05FD5A11}"/>
              </a:ext>
            </a:extLst>
          </p:cNvPr>
          <p:cNvGrpSpPr/>
          <p:nvPr/>
        </p:nvGrpSpPr>
        <p:grpSpPr>
          <a:xfrm flipH="1">
            <a:off x="10625138" y="3197550"/>
            <a:ext cx="627062" cy="627062"/>
            <a:chOff x="8976782" y="3216297"/>
            <a:chExt cx="627062" cy="627062"/>
          </a:xfrm>
        </p:grpSpPr>
        <p:sp>
          <p:nvSpPr>
            <p:cNvPr id="50" name="斜纹 49">
              <a:extLst>
                <a:ext uri="{FF2B5EF4-FFF2-40B4-BE49-F238E27FC236}">
                  <a16:creationId xmlns:a16="http://schemas.microsoft.com/office/drawing/2014/main" id="{DECAFCB0-1F84-4E23-98EF-5FEA5C6EC7F4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文本框 34">
              <a:extLst>
                <a:ext uri="{FF2B5EF4-FFF2-40B4-BE49-F238E27FC236}">
                  <a16:creationId xmlns:a16="http://schemas.microsoft.com/office/drawing/2014/main" id="{B51C675A-861C-41DF-83C2-465DDA8B771B}"/>
                </a:ext>
              </a:extLst>
            </p:cNvPr>
            <p:cNvSpPr txBox="1"/>
            <p:nvPr/>
          </p:nvSpPr>
          <p:spPr>
            <a:xfrm rot="18872475">
              <a:off x="8980496" y="3344515"/>
              <a:ext cx="4704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700" b="1" dirty="0">
                  <a:solidFill>
                    <a:schemeClr val="tx2"/>
                  </a:solidFill>
                </a:rPr>
                <a:t>Customer Benefit</a:t>
              </a:r>
              <a:endParaRPr lang="zh-CN" altLang="en-US" sz="7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53" name="Rectangle 82">
            <a:extLst>
              <a:ext uri="{FF2B5EF4-FFF2-40B4-BE49-F238E27FC236}">
                <a16:creationId xmlns:a16="http://schemas.microsoft.com/office/drawing/2014/main" id="{033B68B0-2FA6-431D-8B82-FA8D2517CC09}"/>
              </a:ext>
            </a:extLst>
          </p:cNvPr>
          <p:cNvSpPr/>
          <p:nvPr/>
        </p:nvSpPr>
        <p:spPr>
          <a:xfrm>
            <a:off x="9170988" y="3503049"/>
            <a:ext cx="1940346" cy="544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Ultra-multi</a:t>
            </a:r>
            <a:r>
              <a:rPr lang="zh-CN" altLang="en-US" sz="1200" b="1" dirty="0">
                <a:solidFill>
                  <a:srgbClr val="FFC492"/>
                </a:solidFill>
              </a:rPr>
              <a:t> </a:t>
            </a:r>
            <a:r>
              <a:rPr lang="en-US" altLang="zh-CN" sz="1200" b="1" dirty="0">
                <a:solidFill>
                  <a:srgbClr val="FFC492"/>
                </a:solidFill>
              </a:rPr>
              <a:t>access</a:t>
            </a:r>
            <a:endParaRPr lang="zh-CN" altLang="en-US" sz="1200" b="1" dirty="0">
              <a:solidFill>
                <a:srgbClr val="FFC492"/>
              </a:solidFill>
            </a:endParaRPr>
          </a:p>
          <a:p>
            <a:pPr algn="ctr">
              <a:defRPr/>
            </a:pPr>
            <a:r>
              <a:rPr lang="en-US" altLang="zh-CN" sz="800" dirty="0">
                <a:solidFill>
                  <a:schemeClr val="tx2"/>
                </a:solidFill>
              </a:rPr>
              <a:t>2.4G+5.2G+5.8G</a:t>
            </a:r>
            <a:r>
              <a:rPr lang="zh-CN" altLang="en-US" sz="800" dirty="0">
                <a:solidFill>
                  <a:srgbClr val="FFC492"/>
                </a:solidFill>
              </a:rPr>
              <a:t> </a:t>
            </a:r>
            <a:r>
              <a:rPr lang="en-US" altLang="zh-CN" sz="800" dirty="0">
                <a:solidFill>
                  <a:srgbClr val="FFC492"/>
                </a:solidFill>
              </a:rPr>
              <a:t>triple-RF design, </a:t>
            </a:r>
            <a:r>
              <a:rPr lang="en-US" altLang="zh-CN" sz="800" dirty="0">
                <a:solidFill>
                  <a:schemeClr val="tx2"/>
                </a:solidFill>
              </a:rPr>
              <a:t>50% more user access than industry</a:t>
            </a:r>
            <a:endParaRPr lang="zh-CN" altLang="en-US" sz="800" dirty="0">
              <a:solidFill>
                <a:schemeClr val="tx2"/>
              </a:solidFill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09BA580E-80AB-4F8B-873A-A7DAED338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89" y="1943444"/>
            <a:ext cx="681741" cy="681741"/>
          </a:xfrm>
          <a:prstGeom prst="rect">
            <a:avLst/>
          </a:prstGeom>
        </p:spPr>
      </p:pic>
      <p:sp>
        <p:nvSpPr>
          <p:cNvPr id="34" name="Freeform 25">
            <a:extLst>
              <a:ext uri="{FF2B5EF4-FFF2-40B4-BE49-F238E27FC236}">
                <a16:creationId xmlns:a16="http://schemas.microsoft.com/office/drawing/2014/main" id="{B9EE1620-F8A6-44FA-9100-F732814FD4F6}"/>
              </a:ext>
            </a:extLst>
          </p:cNvPr>
          <p:cNvSpPr/>
          <p:nvPr/>
        </p:nvSpPr>
        <p:spPr bwMode="auto">
          <a:xfrm>
            <a:off x="929026" y="1520825"/>
            <a:ext cx="7566427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F4198B19-CD90-45F5-9AE2-D4B9606599DE}"/>
              </a:ext>
            </a:extLst>
          </p:cNvPr>
          <p:cNvSpPr/>
          <p:nvPr/>
        </p:nvSpPr>
        <p:spPr bwMode="auto">
          <a:xfrm>
            <a:off x="92902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83168AFE-C60A-4C54-B496-B257D2FB0A34}"/>
              </a:ext>
            </a:extLst>
          </p:cNvPr>
          <p:cNvSpPr/>
          <p:nvPr/>
        </p:nvSpPr>
        <p:spPr bwMode="auto">
          <a:xfrm flipV="1">
            <a:off x="92902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D4235946-F72F-42FE-8C7C-5F75B8A66A0E}"/>
              </a:ext>
            </a:extLst>
          </p:cNvPr>
          <p:cNvSpPr/>
          <p:nvPr/>
        </p:nvSpPr>
        <p:spPr bwMode="auto">
          <a:xfrm flipH="1">
            <a:off x="8157964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E71E6901-98EC-49E3-B7F7-85711574F3A4}"/>
              </a:ext>
            </a:extLst>
          </p:cNvPr>
          <p:cNvSpPr/>
          <p:nvPr/>
        </p:nvSpPr>
        <p:spPr bwMode="auto">
          <a:xfrm flipH="1" flipV="1">
            <a:off x="8157964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9E4199AA-6E96-4FDC-AB99-98E67E533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77" y="1738021"/>
            <a:ext cx="6409524" cy="4273016"/>
          </a:xfrm>
          <a:prstGeom prst="rect">
            <a:avLst/>
          </a:prstGeom>
        </p:spPr>
      </p:pic>
      <p:sp>
        <p:nvSpPr>
          <p:cNvPr id="54" name="圆角矩形 60">
            <a:extLst>
              <a:ext uri="{FF2B5EF4-FFF2-40B4-BE49-F238E27FC236}">
                <a16:creationId xmlns:a16="http://schemas.microsoft.com/office/drawing/2014/main" id="{2BE2372B-96B1-4BA7-BB88-C4B05DBBF76B}"/>
              </a:ext>
            </a:extLst>
          </p:cNvPr>
          <p:cNvSpPr/>
          <p:nvPr/>
        </p:nvSpPr>
        <p:spPr>
          <a:xfrm>
            <a:off x="1507477" y="1738021"/>
            <a:ext cx="6409524" cy="4273016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66666"/>
              </a:solidFill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C39415BC-755D-4478-8FAA-C7A5280B772E}"/>
              </a:ext>
            </a:extLst>
          </p:cNvPr>
          <p:cNvSpPr/>
          <p:nvPr/>
        </p:nvSpPr>
        <p:spPr>
          <a:xfrm>
            <a:off x="3875660" y="1841234"/>
            <a:ext cx="605343" cy="12927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482600">
              <a:srgbClr val="00B0F0">
                <a:alpha val="1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666666"/>
              </a:solidFill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81C462AA-BDA6-444D-B49A-0E17B5B0A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60" y="1750363"/>
            <a:ext cx="605343" cy="278632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2DA354E6-8B73-483D-8DDA-99135FD679B8}"/>
              </a:ext>
            </a:extLst>
          </p:cNvPr>
          <p:cNvGrpSpPr/>
          <p:nvPr/>
        </p:nvGrpSpPr>
        <p:grpSpPr>
          <a:xfrm rot="5400000">
            <a:off x="4070553" y="2053237"/>
            <a:ext cx="210389" cy="349618"/>
            <a:chOff x="9637854" y="2834886"/>
            <a:chExt cx="337361" cy="553829"/>
          </a:xfrm>
        </p:grpSpPr>
        <p:sp>
          <p:nvSpPr>
            <p:cNvPr id="58" name="Freeform 86">
              <a:extLst>
                <a:ext uri="{FF2B5EF4-FFF2-40B4-BE49-F238E27FC236}">
                  <a16:creationId xmlns:a16="http://schemas.microsoft.com/office/drawing/2014/main" id="{2FFEC97B-54BF-40F9-92D9-00023F898C54}"/>
                </a:ext>
              </a:extLst>
            </p:cNvPr>
            <p:cNvSpPr/>
            <p:nvPr/>
          </p:nvSpPr>
          <p:spPr bwMode="auto">
            <a:xfrm>
              <a:off x="9637854" y="2973343"/>
              <a:ext cx="93309" cy="276915"/>
            </a:xfrm>
            <a:custGeom>
              <a:avLst/>
              <a:gdLst>
                <a:gd name="T0" fmla="*/ 10 w 23"/>
                <a:gd name="T1" fmla="*/ 2 h 69"/>
                <a:gd name="T2" fmla="*/ 2 w 23"/>
                <a:gd name="T3" fmla="*/ 2 h 69"/>
                <a:gd name="T4" fmla="*/ 2 w 23"/>
                <a:gd name="T5" fmla="*/ 10 h 69"/>
                <a:gd name="T6" fmla="*/ 12 w 23"/>
                <a:gd name="T7" fmla="*/ 35 h 69"/>
                <a:gd name="T8" fmla="*/ 2 w 23"/>
                <a:gd name="T9" fmla="*/ 60 h 69"/>
                <a:gd name="T10" fmla="*/ 2 w 23"/>
                <a:gd name="T11" fmla="*/ 67 h 69"/>
                <a:gd name="T12" fmla="*/ 6 w 23"/>
                <a:gd name="T13" fmla="*/ 69 h 69"/>
                <a:gd name="T14" fmla="*/ 10 w 23"/>
                <a:gd name="T15" fmla="*/ 67 h 69"/>
                <a:gd name="T16" fmla="*/ 23 w 23"/>
                <a:gd name="T17" fmla="*/ 35 h 69"/>
                <a:gd name="T18" fmla="*/ 10 w 23"/>
                <a:gd name="T1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9">
                  <a:moveTo>
                    <a:pt x="10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9" y="17"/>
                    <a:pt x="12" y="26"/>
                    <a:pt x="12" y="35"/>
                  </a:cubicBezTo>
                  <a:cubicBezTo>
                    <a:pt x="12" y="44"/>
                    <a:pt x="9" y="53"/>
                    <a:pt x="2" y="60"/>
                  </a:cubicBezTo>
                  <a:cubicBezTo>
                    <a:pt x="0" y="62"/>
                    <a:pt x="0" y="65"/>
                    <a:pt x="2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7" y="69"/>
                    <a:pt x="9" y="68"/>
                    <a:pt x="10" y="67"/>
                  </a:cubicBezTo>
                  <a:cubicBezTo>
                    <a:pt x="19" y="58"/>
                    <a:pt x="23" y="47"/>
                    <a:pt x="23" y="35"/>
                  </a:cubicBezTo>
                  <a:cubicBezTo>
                    <a:pt x="23" y="23"/>
                    <a:pt x="19" y="11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9" name="Freeform 87">
              <a:extLst>
                <a:ext uri="{FF2B5EF4-FFF2-40B4-BE49-F238E27FC236}">
                  <a16:creationId xmlns:a16="http://schemas.microsoft.com/office/drawing/2014/main" id="{E7CEBAC7-7C1F-4D99-9947-C90E335FA26F}"/>
                </a:ext>
              </a:extLst>
            </p:cNvPr>
            <p:cNvSpPr/>
            <p:nvPr/>
          </p:nvSpPr>
          <p:spPr bwMode="auto">
            <a:xfrm>
              <a:off x="9730940" y="2904115"/>
              <a:ext cx="123409" cy="412363"/>
            </a:xfrm>
            <a:custGeom>
              <a:avLst/>
              <a:gdLst>
                <a:gd name="T0" fmla="*/ 10 w 31"/>
                <a:gd name="T1" fmla="*/ 2 h 103"/>
                <a:gd name="T2" fmla="*/ 3 w 31"/>
                <a:gd name="T3" fmla="*/ 2 h 103"/>
                <a:gd name="T4" fmla="*/ 3 w 31"/>
                <a:gd name="T5" fmla="*/ 10 h 103"/>
                <a:gd name="T6" fmla="*/ 20 w 31"/>
                <a:gd name="T7" fmla="*/ 52 h 103"/>
                <a:gd name="T8" fmla="*/ 3 w 31"/>
                <a:gd name="T9" fmla="*/ 94 h 103"/>
                <a:gd name="T10" fmla="*/ 3 w 31"/>
                <a:gd name="T11" fmla="*/ 102 h 103"/>
                <a:gd name="T12" fmla="*/ 6 w 31"/>
                <a:gd name="T13" fmla="*/ 103 h 103"/>
                <a:gd name="T14" fmla="*/ 10 w 31"/>
                <a:gd name="T15" fmla="*/ 102 h 103"/>
                <a:gd name="T16" fmla="*/ 31 w 31"/>
                <a:gd name="T17" fmla="*/ 52 h 103"/>
                <a:gd name="T18" fmla="*/ 10 w 31"/>
                <a:gd name="T1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3">
                  <a:moveTo>
                    <a:pt x="10" y="2"/>
                  </a:move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3" y="10"/>
                  </a:cubicBezTo>
                  <a:cubicBezTo>
                    <a:pt x="14" y="21"/>
                    <a:pt x="20" y="37"/>
                    <a:pt x="20" y="52"/>
                  </a:cubicBezTo>
                  <a:cubicBezTo>
                    <a:pt x="20" y="67"/>
                    <a:pt x="14" y="82"/>
                    <a:pt x="3" y="94"/>
                  </a:cubicBezTo>
                  <a:cubicBezTo>
                    <a:pt x="0" y="96"/>
                    <a:pt x="0" y="100"/>
                    <a:pt x="3" y="102"/>
                  </a:cubicBezTo>
                  <a:cubicBezTo>
                    <a:pt x="4" y="103"/>
                    <a:pt x="5" y="103"/>
                    <a:pt x="6" y="103"/>
                  </a:cubicBezTo>
                  <a:cubicBezTo>
                    <a:pt x="8" y="103"/>
                    <a:pt x="9" y="103"/>
                    <a:pt x="10" y="102"/>
                  </a:cubicBezTo>
                  <a:cubicBezTo>
                    <a:pt x="24" y="88"/>
                    <a:pt x="31" y="70"/>
                    <a:pt x="31" y="52"/>
                  </a:cubicBezTo>
                  <a:cubicBezTo>
                    <a:pt x="31" y="34"/>
                    <a:pt x="24" y="16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Freeform 88">
              <a:extLst>
                <a:ext uri="{FF2B5EF4-FFF2-40B4-BE49-F238E27FC236}">
                  <a16:creationId xmlns:a16="http://schemas.microsoft.com/office/drawing/2014/main" id="{B601D66E-9E0A-464E-BFA6-2691DD10CFED}"/>
                </a:ext>
              </a:extLst>
            </p:cNvPr>
            <p:cNvSpPr/>
            <p:nvPr/>
          </p:nvSpPr>
          <p:spPr bwMode="auto">
            <a:xfrm>
              <a:off x="9824718" y="2834886"/>
              <a:ext cx="150497" cy="553829"/>
            </a:xfrm>
            <a:custGeom>
              <a:avLst/>
              <a:gdLst>
                <a:gd name="T0" fmla="*/ 10 w 38"/>
                <a:gd name="T1" fmla="*/ 2 h 138"/>
                <a:gd name="T2" fmla="*/ 2 w 38"/>
                <a:gd name="T3" fmla="*/ 2 h 138"/>
                <a:gd name="T4" fmla="*/ 2 w 38"/>
                <a:gd name="T5" fmla="*/ 9 h 138"/>
                <a:gd name="T6" fmla="*/ 27 w 38"/>
                <a:gd name="T7" fmla="*/ 69 h 138"/>
                <a:gd name="T8" fmla="*/ 2 w 38"/>
                <a:gd name="T9" fmla="*/ 128 h 138"/>
                <a:gd name="T10" fmla="*/ 2 w 38"/>
                <a:gd name="T11" fmla="*/ 136 h 138"/>
                <a:gd name="T12" fmla="*/ 6 w 38"/>
                <a:gd name="T13" fmla="*/ 138 h 138"/>
                <a:gd name="T14" fmla="*/ 10 w 38"/>
                <a:gd name="T15" fmla="*/ 136 h 138"/>
                <a:gd name="T16" fmla="*/ 38 w 38"/>
                <a:gd name="T17" fmla="*/ 69 h 138"/>
                <a:gd name="T18" fmla="*/ 10 w 38"/>
                <a:gd name="T19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38">
                  <a:moveTo>
                    <a:pt x="10" y="2"/>
                  </a:moveTo>
                  <a:cubicBezTo>
                    <a:pt x="8" y="0"/>
                    <a:pt x="5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9" y="26"/>
                    <a:pt x="27" y="47"/>
                    <a:pt x="27" y="69"/>
                  </a:cubicBezTo>
                  <a:cubicBezTo>
                    <a:pt x="27" y="90"/>
                    <a:pt x="19" y="112"/>
                    <a:pt x="2" y="128"/>
                  </a:cubicBezTo>
                  <a:cubicBezTo>
                    <a:pt x="0" y="130"/>
                    <a:pt x="0" y="134"/>
                    <a:pt x="2" y="136"/>
                  </a:cubicBezTo>
                  <a:cubicBezTo>
                    <a:pt x="4" y="137"/>
                    <a:pt x="5" y="138"/>
                    <a:pt x="6" y="138"/>
                  </a:cubicBezTo>
                  <a:cubicBezTo>
                    <a:pt x="8" y="138"/>
                    <a:pt x="9" y="137"/>
                    <a:pt x="10" y="136"/>
                  </a:cubicBezTo>
                  <a:cubicBezTo>
                    <a:pt x="29" y="117"/>
                    <a:pt x="38" y="93"/>
                    <a:pt x="38" y="69"/>
                  </a:cubicBezTo>
                  <a:cubicBezTo>
                    <a:pt x="38" y="45"/>
                    <a:pt x="29" y="20"/>
                    <a:pt x="1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1" name="文本框 56">
            <a:extLst>
              <a:ext uri="{FF2B5EF4-FFF2-40B4-BE49-F238E27FC236}">
                <a16:creationId xmlns:a16="http://schemas.microsoft.com/office/drawing/2014/main" id="{F0E90ACE-285E-4B96-8704-8A6B0887E937}"/>
              </a:ext>
            </a:extLst>
          </p:cNvPr>
          <p:cNvSpPr txBox="1"/>
          <p:nvPr/>
        </p:nvSpPr>
        <p:spPr>
          <a:xfrm>
            <a:off x="4302636" y="1494833"/>
            <a:ext cx="11590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defRPr/>
            </a:pPr>
            <a:r>
              <a:rPr lang="en-US" altLang="zh-CN" sz="1600" b="1" kern="0" dirty="0">
                <a:solidFill>
                  <a:srgbClr val="FFC492"/>
                </a:solidFill>
                <a:cs typeface="+mn-ea"/>
                <a:sym typeface="+mn-lt"/>
              </a:rPr>
              <a:t>AP661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92D4144-39F7-4361-8047-143169D35C8B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415FE724-C2B7-4584-B4F6-B18119BBF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5CBD5F77-F7A6-40DE-A00D-5D1303415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CD92217-CD5D-45B6-8F34-5DFE909E5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364693B8-B64B-4243-BBFD-259D761ED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2">
            <a:extLst>
              <a:ext uri="{FF2B5EF4-FFF2-40B4-BE49-F238E27FC236}">
                <a16:creationId xmlns:a16="http://schemas.microsoft.com/office/drawing/2014/main" id="{E6A29CE1-A6BD-4559-B04D-BC5CE148D54C}"/>
              </a:ext>
            </a:extLst>
          </p:cNvPr>
          <p:cNvSpPr txBox="1"/>
          <p:nvPr/>
        </p:nvSpPr>
        <p:spPr>
          <a:xfrm>
            <a:off x="0" y="681152"/>
            <a:ext cx="1219676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High density Wi-Fi 7 AP — eKitEngine AP673</a:t>
            </a:r>
            <a:r>
              <a:rPr lang="zh-CN" altLang="en-US" sz="2000" b="1" dirty="0">
                <a:solidFill>
                  <a:srgbClr val="FFFFFF"/>
                </a:solidFill>
              </a:rPr>
              <a:t>：</a:t>
            </a:r>
            <a:r>
              <a:rPr lang="en-US" altLang="zh-CN" sz="2000" b="1" dirty="0">
                <a:solidFill>
                  <a:srgbClr val="FFFFFF"/>
                </a:solidFill>
              </a:rPr>
              <a:t>triple-radio, 300+ concurrent access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41" name="圆角矩形 39">
            <a:extLst>
              <a:ext uri="{FF2B5EF4-FFF2-40B4-BE49-F238E27FC236}">
                <a16:creationId xmlns:a16="http://schemas.microsoft.com/office/drawing/2014/main" id="{D52BFE6C-A670-442F-81AF-C62DF0805AB3}"/>
              </a:ext>
            </a:extLst>
          </p:cNvPr>
          <p:cNvSpPr/>
          <p:nvPr/>
        </p:nvSpPr>
        <p:spPr>
          <a:xfrm>
            <a:off x="8767233" y="1520825"/>
            <a:ext cx="2694516" cy="4675820"/>
          </a:xfrm>
          <a:prstGeom prst="roundRect">
            <a:avLst>
              <a:gd name="adj" fmla="val 4156"/>
            </a:avLst>
          </a:pr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zh-CN" altLang="en-US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本框 56">
            <a:extLst>
              <a:ext uri="{FF2B5EF4-FFF2-40B4-BE49-F238E27FC236}">
                <a16:creationId xmlns:a16="http://schemas.microsoft.com/office/drawing/2014/main" id="{2419693C-4A83-4A08-B27D-038AEFE068DE}"/>
              </a:ext>
            </a:extLst>
          </p:cNvPr>
          <p:cNvSpPr txBox="1"/>
          <p:nvPr/>
        </p:nvSpPr>
        <p:spPr>
          <a:xfrm>
            <a:off x="8976782" y="1610475"/>
            <a:ext cx="2360805" cy="3122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04215">
              <a:lnSpc>
                <a:spcPts val="2650"/>
              </a:lnSpc>
              <a:defRPr/>
            </a:pP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AP673</a:t>
            </a:r>
          </a:p>
        </p:txBody>
      </p:sp>
      <p:sp>
        <p:nvSpPr>
          <p:cNvPr id="43" name="Rectangle 82">
            <a:extLst>
              <a:ext uri="{FF2B5EF4-FFF2-40B4-BE49-F238E27FC236}">
                <a16:creationId xmlns:a16="http://schemas.microsoft.com/office/drawing/2014/main" id="{C6195E82-FBF6-4F90-81B6-60716F0830D5}"/>
              </a:ext>
            </a:extLst>
          </p:cNvPr>
          <p:cNvSpPr/>
          <p:nvPr/>
        </p:nvSpPr>
        <p:spPr>
          <a:xfrm>
            <a:off x="9022818" y="2684128"/>
            <a:ext cx="222938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2438400">
              <a:defRPr/>
            </a:pPr>
            <a:r>
              <a:rPr lang="zh-CN" altLang="en-US" sz="1000" b="1" dirty="0">
                <a:solidFill>
                  <a:srgbClr val="FFC492"/>
                </a:solidFill>
              </a:rPr>
              <a:t>*</a:t>
            </a:r>
            <a:r>
              <a:rPr lang="zh-CN" altLang="en-US" sz="1000" b="1" dirty="0">
                <a:solidFill>
                  <a:srgbClr val="FFC000"/>
                </a:solidFill>
              </a:rPr>
              <a:t> </a:t>
            </a:r>
            <a:r>
              <a:rPr lang="en-US" altLang="zh-CN" sz="1000" dirty="0">
                <a:solidFill>
                  <a:srgbClr val="FFFFFF"/>
                </a:solidFill>
              </a:rPr>
              <a:t>Suitable for banquet hall, conference room, auditorium and more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1E38CAA-09EA-416E-AC79-40136AB0DD7C}"/>
              </a:ext>
            </a:extLst>
          </p:cNvPr>
          <p:cNvSpPr/>
          <p:nvPr/>
        </p:nvSpPr>
        <p:spPr>
          <a:xfrm>
            <a:off x="8976782" y="3200400"/>
            <a:ext cx="2275418" cy="2800857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216000" tIns="0" rIns="0" bIns="0" rtlCol="0" anchor="ctr">
            <a:noAutofit/>
          </a:bodyPr>
          <a:lstStyle/>
          <a:p>
            <a:pPr algn="ctr" defTabSz="914400">
              <a:defRPr/>
            </a:pPr>
            <a:endParaRPr lang="en-US" altLang="zh-CN" sz="1400" b="1" kern="0" dirty="0">
              <a:solidFill>
                <a:srgbClr val="FFC000"/>
              </a:solidFill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F92120B-8EC2-4F6B-B006-0B40373C2598}"/>
              </a:ext>
            </a:extLst>
          </p:cNvPr>
          <p:cNvGrpSpPr/>
          <p:nvPr/>
        </p:nvGrpSpPr>
        <p:grpSpPr>
          <a:xfrm>
            <a:off x="9248561" y="4340802"/>
            <a:ext cx="1797195" cy="1408779"/>
            <a:chOff x="9248561" y="3262258"/>
            <a:chExt cx="1797195" cy="1408779"/>
          </a:xfrm>
        </p:grpSpPr>
        <p:sp>
          <p:nvSpPr>
            <p:cNvPr id="47" name="Rectangle 82">
              <a:extLst>
                <a:ext uri="{FF2B5EF4-FFF2-40B4-BE49-F238E27FC236}">
                  <a16:creationId xmlns:a16="http://schemas.microsoft.com/office/drawing/2014/main" id="{04D3BAA7-9CE6-4DFF-9CC7-F99D5811134B}"/>
                </a:ext>
              </a:extLst>
            </p:cNvPr>
            <p:cNvSpPr/>
            <p:nvPr/>
          </p:nvSpPr>
          <p:spPr>
            <a:xfrm>
              <a:off x="9248562" y="3262258"/>
              <a:ext cx="1731858" cy="4216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High density</a:t>
              </a: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Triple-Radio, 300+ concurrent access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  <p:sp>
          <p:nvSpPr>
            <p:cNvPr id="48" name="Rectangle 82">
              <a:extLst>
                <a:ext uri="{FF2B5EF4-FFF2-40B4-BE49-F238E27FC236}">
                  <a16:creationId xmlns:a16="http://schemas.microsoft.com/office/drawing/2014/main" id="{5B7A9A3D-2A68-4992-9F9C-19644AFEF5A9}"/>
                </a:ext>
              </a:extLst>
            </p:cNvPr>
            <p:cNvSpPr/>
            <p:nvPr/>
          </p:nvSpPr>
          <p:spPr>
            <a:xfrm>
              <a:off x="9248561" y="4126272"/>
              <a:ext cx="1797195" cy="5447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altLang="zh-CN" sz="1200" b="1" dirty="0">
                  <a:solidFill>
                    <a:srgbClr val="FFC492"/>
                  </a:solidFill>
                </a:rPr>
                <a:t>High reliability</a:t>
              </a:r>
              <a:endParaRPr lang="zh-CN" altLang="en-US" sz="1200" b="1" dirty="0">
                <a:solidFill>
                  <a:srgbClr val="FFC492"/>
                </a:solidFill>
              </a:endParaRPr>
            </a:p>
            <a:p>
              <a:pPr algn="ctr">
                <a:defRPr/>
              </a:pPr>
              <a:r>
                <a:rPr lang="en-US" altLang="zh-CN" sz="800" dirty="0">
                  <a:solidFill>
                    <a:schemeClr val="tx2"/>
                  </a:solidFill>
                </a:rPr>
                <a:t>MLO — a Wi-Fi 7 exclusive feature, tripled reliability</a:t>
              </a:r>
              <a:endParaRPr lang="zh-CN" altLang="en-US" sz="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11B2427-8E17-4896-B532-A25C05FD5A11}"/>
              </a:ext>
            </a:extLst>
          </p:cNvPr>
          <p:cNvGrpSpPr/>
          <p:nvPr/>
        </p:nvGrpSpPr>
        <p:grpSpPr>
          <a:xfrm flipH="1">
            <a:off x="10625138" y="3197550"/>
            <a:ext cx="627062" cy="627062"/>
            <a:chOff x="8976782" y="3216297"/>
            <a:chExt cx="627062" cy="627062"/>
          </a:xfrm>
        </p:grpSpPr>
        <p:sp>
          <p:nvSpPr>
            <p:cNvPr id="50" name="斜纹 49">
              <a:extLst>
                <a:ext uri="{FF2B5EF4-FFF2-40B4-BE49-F238E27FC236}">
                  <a16:creationId xmlns:a16="http://schemas.microsoft.com/office/drawing/2014/main" id="{DECAFCB0-1F84-4E23-98EF-5FEA5C6EC7F4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gradFill>
              <a:gsLst>
                <a:gs pos="0">
                  <a:schemeClr val="tx2">
                    <a:alpha val="30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文本框 34">
              <a:extLst>
                <a:ext uri="{FF2B5EF4-FFF2-40B4-BE49-F238E27FC236}">
                  <a16:creationId xmlns:a16="http://schemas.microsoft.com/office/drawing/2014/main" id="{B51C675A-861C-41DF-83C2-465DDA8B771B}"/>
                </a:ext>
              </a:extLst>
            </p:cNvPr>
            <p:cNvSpPr txBox="1"/>
            <p:nvPr/>
          </p:nvSpPr>
          <p:spPr>
            <a:xfrm rot="18872475">
              <a:off x="8980496" y="3344515"/>
              <a:ext cx="4704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700" b="1" dirty="0">
                  <a:solidFill>
                    <a:schemeClr val="tx2"/>
                  </a:solidFill>
                </a:rPr>
                <a:t>Customer Benefit</a:t>
              </a:r>
              <a:endParaRPr lang="zh-CN" altLang="en-US" sz="7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53" name="Rectangle 82">
            <a:extLst>
              <a:ext uri="{FF2B5EF4-FFF2-40B4-BE49-F238E27FC236}">
                <a16:creationId xmlns:a16="http://schemas.microsoft.com/office/drawing/2014/main" id="{033B68B0-2FA6-431D-8B82-FA8D2517CC09}"/>
              </a:ext>
            </a:extLst>
          </p:cNvPr>
          <p:cNvSpPr/>
          <p:nvPr/>
        </p:nvSpPr>
        <p:spPr>
          <a:xfrm>
            <a:off x="9170988" y="3503049"/>
            <a:ext cx="1940346" cy="42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FFC492"/>
                </a:solidFill>
              </a:rPr>
              <a:t>Extra-high performance</a:t>
            </a:r>
            <a:endParaRPr lang="zh-CN" altLang="en-US" sz="1200" b="1" dirty="0">
              <a:solidFill>
                <a:srgbClr val="FFC492"/>
              </a:solidFill>
            </a:endParaRPr>
          </a:p>
          <a:p>
            <a:pPr algn="ctr">
              <a:defRPr/>
            </a:pPr>
            <a:r>
              <a:rPr lang="en-US" altLang="zh-CN" sz="800" dirty="0">
                <a:solidFill>
                  <a:schemeClr val="tx2"/>
                </a:solidFill>
              </a:rPr>
              <a:t>data rate up to 13.66 Gbps</a:t>
            </a:r>
            <a:endParaRPr lang="zh-CN" altLang="en-US" sz="800" dirty="0">
              <a:solidFill>
                <a:schemeClr val="tx2"/>
              </a:solidFill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09BA580E-80AB-4F8B-873A-A7DAED338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89" y="1943444"/>
            <a:ext cx="681741" cy="681741"/>
          </a:xfrm>
          <a:prstGeom prst="rect">
            <a:avLst/>
          </a:prstGeom>
        </p:spPr>
      </p:pic>
      <p:sp>
        <p:nvSpPr>
          <p:cNvPr id="34" name="Freeform 25">
            <a:extLst>
              <a:ext uri="{FF2B5EF4-FFF2-40B4-BE49-F238E27FC236}">
                <a16:creationId xmlns:a16="http://schemas.microsoft.com/office/drawing/2014/main" id="{B9EE1620-F8A6-44FA-9100-F732814FD4F6}"/>
              </a:ext>
            </a:extLst>
          </p:cNvPr>
          <p:cNvSpPr/>
          <p:nvPr/>
        </p:nvSpPr>
        <p:spPr bwMode="auto">
          <a:xfrm>
            <a:off x="929026" y="1520825"/>
            <a:ext cx="7566427" cy="4675820"/>
          </a:xfrm>
          <a:prstGeom prst="roundRect">
            <a:avLst>
              <a:gd name="adj" fmla="val 2611"/>
            </a:avLst>
          </a:prstGeom>
          <a:solidFill>
            <a:schemeClr val="tx2">
              <a:alpha val="10000"/>
            </a:schemeClr>
          </a:solidFill>
          <a:ln w="12700">
            <a:noFill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F4198B19-CD90-45F5-9AE2-D4B9606599DE}"/>
              </a:ext>
            </a:extLst>
          </p:cNvPr>
          <p:cNvSpPr/>
          <p:nvPr/>
        </p:nvSpPr>
        <p:spPr bwMode="auto">
          <a:xfrm>
            <a:off x="929028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83168AFE-C60A-4C54-B496-B257D2FB0A34}"/>
              </a:ext>
            </a:extLst>
          </p:cNvPr>
          <p:cNvSpPr/>
          <p:nvPr/>
        </p:nvSpPr>
        <p:spPr bwMode="auto">
          <a:xfrm flipV="1">
            <a:off x="929028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D4235946-F72F-42FE-8C7C-5F75B8A66A0E}"/>
              </a:ext>
            </a:extLst>
          </p:cNvPr>
          <p:cNvSpPr/>
          <p:nvPr/>
        </p:nvSpPr>
        <p:spPr bwMode="auto">
          <a:xfrm flipH="1">
            <a:off x="8157964" y="1520825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E71E6901-98EC-49E3-B7F7-85711574F3A4}"/>
              </a:ext>
            </a:extLst>
          </p:cNvPr>
          <p:cNvSpPr/>
          <p:nvPr/>
        </p:nvSpPr>
        <p:spPr bwMode="auto">
          <a:xfrm flipH="1" flipV="1">
            <a:off x="8157964" y="5863271"/>
            <a:ext cx="333373" cy="333374"/>
          </a:xfrm>
          <a:custGeom>
            <a:avLst/>
            <a:gdLst>
              <a:gd name="connsiteX0" fmla="*/ 333373 w 424813"/>
              <a:gd name="connsiteY0" fmla="*/ 333374 h 424814"/>
              <a:gd name="connsiteX1" fmla="*/ 0 w 424813"/>
              <a:gd name="connsiteY1" fmla="*/ 333374 h 424814"/>
              <a:gd name="connsiteX2" fmla="*/ 0 w 424813"/>
              <a:gd name="connsiteY2" fmla="*/ 122086 h 424814"/>
              <a:gd name="connsiteX3" fmla="*/ 122086 w 424813"/>
              <a:gd name="connsiteY3" fmla="*/ 0 h 424814"/>
              <a:gd name="connsiteX4" fmla="*/ 333373 w 424813"/>
              <a:gd name="connsiteY4" fmla="*/ 0 h 424814"/>
              <a:gd name="connsiteX5" fmla="*/ 424813 w 424813"/>
              <a:gd name="connsiteY5" fmla="*/ 424814 h 424814"/>
              <a:gd name="connsiteX0-1" fmla="*/ 0 w 424813"/>
              <a:gd name="connsiteY0-2" fmla="*/ 333374 h 424814"/>
              <a:gd name="connsiteX1-3" fmla="*/ 0 w 424813"/>
              <a:gd name="connsiteY1-4" fmla="*/ 122086 h 424814"/>
              <a:gd name="connsiteX2-5" fmla="*/ 122086 w 424813"/>
              <a:gd name="connsiteY2-6" fmla="*/ 0 h 424814"/>
              <a:gd name="connsiteX3-7" fmla="*/ 333373 w 424813"/>
              <a:gd name="connsiteY3-8" fmla="*/ 0 h 424814"/>
              <a:gd name="connsiteX4-9" fmla="*/ 424813 w 424813"/>
              <a:gd name="connsiteY4-10" fmla="*/ 424814 h 424814"/>
              <a:gd name="connsiteX0-11" fmla="*/ 0 w 333373"/>
              <a:gd name="connsiteY0-12" fmla="*/ 333374 h 333374"/>
              <a:gd name="connsiteX1-13" fmla="*/ 0 w 333373"/>
              <a:gd name="connsiteY1-14" fmla="*/ 122086 h 333374"/>
              <a:gd name="connsiteX2-15" fmla="*/ 122086 w 333373"/>
              <a:gd name="connsiteY2-16" fmla="*/ 0 h 333374"/>
              <a:gd name="connsiteX3-17" fmla="*/ 333373 w 333373"/>
              <a:gd name="connsiteY3-18" fmla="*/ 0 h 3333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3373" h="333374">
                <a:moveTo>
                  <a:pt x="0" y="333374"/>
                </a:moveTo>
                <a:lnTo>
                  <a:pt x="0" y="122086"/>
                </a:lnTo>
                <a:cubicBezTo>
                  <a:pt x="0" y="54660"/>
                  <a:pt x="54660" y="0"/>
                  <a:pt x="122086" y="0"/>
                </a:cubicBezTo>
                <a:lnTo>
                  <a:pt x="333373" y="0"/>
                </a:lnTo>
              </a:path>
            </a:pathLst>
          </a:custGeom>
          <a:gradFill flip="none" rotWithShape="1">
            <a:gsLst>
              <a:gs pos="72000">
                <a:schemeClr val="tx2">
                  <a:alpha val="0"/>
                </a:schemeClr>
              </a:gs>
              <a:gs pos="100000">
                <a:schemeClr val="tx2"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 cap="rnd">
            <a:solidFill>
              <a:srgbClr val="FFC492"/>
            </a:solidFill>
            <a:round/>
            <a:headEnd type="none" w="med" len="med"/>
            <a:tailEnd type="none" w="med" len="med"/>
          </a:ln>
          <a:effectLst>
            <a:outerShdw blurRad="76200" dist="63500" dir="81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/>
          <a:lstStyle/>
          <a:p>
            <a:pPr algn="ctr"/>
            <a:endParaRPr lang="en-US" altLang="zh-CN" sz="1200" dirty="0">
              <a:gradFill>
                <a:gsLst>
                  <a:gs pos="48000">
                    <a:srgbClr val="666666">
                      <a:lumMod val="75000"/>
                      <a:alpha val="27000"/>
                    </a:srgbClr>
                  </a:gs>
                  <a:gs pos="100000">
                    <a:srgbClr val="666666">
                      <a:lumMod val="60000"/>
                      <a:lumOff val="40000"/>
                      <a:alpha val="35000"/>
                    </a:srgbClr>
                  </a:gs>
                </a:gsLst>
                <a:path path="shape">
                  <a:fillToRect l="50000" t="50000" r="50000" b="50000"/>
                </a:path>
              </a:gra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04B259-0B3E-4E73-9A2F-906B3CE681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19" y="1660531"/>
            <a:ext cx="6492241" cy="4328161"/>
          </a:xfrm>
          <a:prstGeom prst="rect">
            <a:avLst/>
          </a:prstGeom>
        </p:spPr>
      </p:pic>
      <p:sp>
        <p:nvSpPr>
          <p:cNvPr id="54" name="圆角矩形 60">
            <a:extLst>
              <a:ext uri="{FF2B5EF4-FFF2-40B4-BE49-F238E27FC236}">
                <a16:creationId xmlns:a16="http://schemas.microsoft.com/office/drawing/2014/main" id="{2BE2372B-96B1-4BA7-BB88-C4B05DBBF76B}"/>
              </a:ext>
            </a:extLst>
          </p:cNvPr>
          <p:cNvSpPr/>
          <p:nvPr/>
        </p:nvSpPr>
        <p:spPr>
          <a:xfrm>
            <a:off x="1544318" y="1659301"/>
            <a:ext cx="6492241" cy="4341956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66666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535E213-D970-441D-B330-9936B22BD5F5}"/>
              </a:ext>
            </a:extLst>
          </p:cNvPr>
          <p:cNvGrpSpPr/>
          <p:nvPr/>
        </p:nvGrpSpPr>
        <p:grpSpPr>
          <a:xfrm>
            <a:off x="6336913" y="1719695"/>
            <a:ext cx="1643978" cy="838407"/>
            <a:chOff x="3817706" y="1494833"/>
            <a:chExt cx="1643978" cy="838407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C39415BC-755D-4478-8FAA-C7A5280B772E}"/>
                </a:ext>
              </a:extLst>
            </p:cNvPr>
            <p:cNvSpPr/>
            <p:nvPr/>
          </p:nvSpPr>
          <p:spPr>
            <a:xfrm>
              <a:off x="3875660" y="1841234"/>
              <a:ext cx="605343" cy="1292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482600">
                <a:srgbClr val="00B0F0">
                  <a:alpha val="1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>
                <a:solidFill>
                  <a:srgbClr val="666666"/>
                </a:solidFill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2DA354E6-8B73-483D-8DDA-99135FD679B8}"/>
                </a:ext>
              </a:extLst>
            </p:cNvPr>
            <p:cNvGrpSpPr/>
            <p:nvPr/>
          </p:nvGrpSpPr>
          <p:grpSpPr>
            <a:xfrm rot="5400000">
              <a:off x="4070553" y="2053237"/>
              <a:ext cx="210389" cy="349618"/>
              <a:chOff x="9637854" y="2834886"/>
              <a:chExt cx="337361" cy="553829"/>
            </a:xfrm>
          </p:grpSpPr>
          <p:sp>
            <p:nvSpPr>
              <p:cNvPr id="58" name="Freeform 86">
                <a:extLst>
                  <a:ext uri="{FF2B5EF4-FFF2-40B4-BE49-F238E27FC236}">
                    <a16:creationId xmlns:a16="http://schemas.microsoft.com/office/drawing/2014/main" id="{2FFEC97B-54BF-40F9-92D9-00023F898C54}"/>
                  </a:ext>
                </a:extLst>
              </p:cNvPr>
              <p:cNvSpPr/>
              <p:nvPr/>
            </p:nvSpPr>
            <p:spPr bwMode="auto">
              <a:xfrm>
                <a:off x="9637854" y="2973343"/>
                <a:ext cx="93309" cy="276915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87">
                <a:extLst>
                  <a:ext uri="{FF2B5EF4-FFF2-40B4-BE49-F238E27FC236}">
                    <a16:creationId xmlns:a16="http://schemas.microsoft.com/office/drawing/2014/main" id="{E7CEBAC7-7C1F-4D99-9947-C90E335FA26F}"/>
                  </a:ext>
                </a:extLst>
              </p:cNvPr>
              <p:cNvSpPr/>
              <p:nvPr/>
            </p:nvSpPr>
            <p:spPr bwMode="auto">
              <a:xfrm>
                <a:off x="9730940" y="2904115"/>
                <a:ext cx="123409" cy="41236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88">
                <a:extLst>
                  <a:ext uri="{FF2B5EF4-FFF2-40B4-BE49-F238E27FC236}">
                    <a16:creationId xmlns:a16="http://schemas.microsoft.com/office/drawing/2014/main" id="{B601D66E-9E0A-464E-BFA6-2691DD10CFED}"/>
                  </a:ext>
                </a:extLst>
              </p:cNvPr>
              <p:cNvSpPr/>
              <p:nvPr/>
            </p:nvSpPr>
            <p:spPr bwMode="auto">
              <a:xfrm>
                <a:off x="9824718" y="2834886"/>
                <a:ext cx="150497" cy="553829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1" name="文本框 56">
              <a:extLst>
                <a:ext uri="{FF2B5EF4-FFF2-40B4-BE49-F238E27FC236}">
                  <a16:creationId xmlns:a16="http://schemas.microsoft.com/office/drawing/2014/main" id="{F0E90ACE-285E-4B96-8704-8A6B0887E937}"/>
                </a:ext>
              </a:extLst>
            </p:cNvPr>
            <p:cNvSpPr txBox="1"/>
            <p:nvPr/>
          </p:nvSpPr>
          <p:spPr>
            <a:xfrm>
              <a:off x="4302636" y="1494833"/>
              <a:ext cx="115904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704215">
                <a:defRPr/>
              </a:pPr>
              <a:r>
                <a:rPr lang="en-US" altLang="zh-CN" sz="1600" b="1" kern="0" dirty="0">
                  <a:solidFill>
                    <a:srgbClr val="FFC492"/>
                  </a:solidFill>
                  <a:cs typeface="+mn-ea"/>
                  <a:sym typeface="+mn-lt"/>
                </a:rPr>
                <a:t>AP673</a:t>
              </a: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EBD3168-F7EE-45D5-93F0-5B31BDD9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17706" y="1719694"/>
              <a:ext cx="717748" cy="269009"/>
            </a:xfrm>
            <a:prstGeom prst="rect">
              <a:avLst/>
            </a:prstGeom>
          </p:spPr>
        </p:pic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2CD17B-8CCF-48CF-AD5D-DCCA1265501B}"/>
              </a:ext>
            </a:extLst>
          </p:cNvPr>
          <p:cNvGrpSpPr/>
          <p:nvPr/>
        </p:nvGrpSpPr>
        <p:grpSpPr>
          <a:xfrm>
            <a:off x="2044232" y="6343384"/>
            <a:ext cx="331789" cy="332319"/>
            <a:chOff x="2006335" y="6390825"/>
            <a:chExt cx="237067" cy="237446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CCFA9DF8-148C-4C3B-A265-5B8387BC91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6936" y="6456223"/>
              <a:ext cx="94009" cy="100326"/>
            </a:xfrm>
            <a:custGeom>
              <a:avLst/>
              <a:gdLst>
                <a:gd name="T0" fmla="*/ 695 w 1140"/>
                <a:gd name="T1" fmla="*/ 1214 h 1214"/>
                <a:gd name="T2" fmla="*/ 695 w 1140"/>
                <a:gd name="T3" fmla="*/ 1214 h 1214"/>
                <a:gd name="T4" fmla="*/ 916 w 1140"/>
                <a:gd name="T5" fmla="*/ 1152 h 1214"/>
                <a:gd name="T6" fmla="*/ 1072 w 1140"/>
                <a:gd name="T7" fmla="*/ 1000 h 1214"/>
                <a:gd name="T8" fmla="*/ 1140 w 1140"/>
                <a:gd name="T9" fmla="*/ 728 h 1214"/>
                <a:gd name="T10" fmla="*/ 1073 w 1140"/>
                <a:gd name="T11" fmla="*/ 456 h 1214"/>
                <a:gd name="T12" fmla="*/ 921 w 1140"/>
                <a:gd name="T13" fmla="*/ 303 h 1214"/>
                <a:gd name="T14" fmla="*/ 704 w 1140"/>
                <a:gd name="T15" fmla="*/ 237 h 1214"/>
                <a:gd name="T16" fmla="*/ 350 w 1140"/>
                <a:gd name="T17" fmla="*/ 237 h 1214"/>
                <a:gd name="T18" fmla="*/ 350 w 1140"/>
                <a:gd name="T19" fmla="*/ 0 h 1214"/>
                <a:gd name="T20" fmla="*/ 0 w 1140"/>
                <a:gd name="T21" fmla="*/ 346 h 1214"/>
                <a:gd name="T22" fmla="*/ 351 w 1140"/>
                <a:gd name="T23" fmla="*/ 689 h 1214"/>
                <a:gd name="T24" fmla="*/ 351 w 1140"/>
                <a:gd name="T25" fmla="*/ 461 h 1214"/>
                <a:gd name="T26" fmla="*/ 699 w 1140"/>
                <a:gd name="T27" fmla="*/ 461 h 1214"/>
                <a:gd name="T28" fmla="*/ 808 w 1140"/>
                <a:gd name="T29" fmla="*/ 496 h 1214"/>
                <a:gd name="T30" fmla="*/ 916 w 1140"/>
                <a:gd name="T31" fmla="*/ 728 h 1214"/>
                <a:gd name="T32" fmla="*/ 812 w 1140"/>
                <a:gd name="T33" fmla="*/ 953 h 1214"/>
                <a:gd name="T34" fmla="*/ 693 w 1140"/>
                <a:gd name="T35" fmla="*/ 990 h 1214"/>
                <a:gd name="T36" fmla="*/ 233 w 1140"/>
                <a:gd name="T37" fmla="*/ 990 h 1214"/>
                <a:gd name="T38" fmla="*/ 233 w 1140"/>
                <a:gd name="T39" fmla="*/ 990 h 1214"/>
                <a:gd name="T40" fmla="*/ 199 w 1140"/>
                <a:gd name="T41" fmla="*/ 990 h 1214"/>
                <a:gd name="T42" fmla="*/ 199 w 1140"/>
                <a:gd name="T43" fmla="*/ 990 h 1214"/>
                <a:gd name="T44" fmla="*/ 198 w 1140"/>
                <a:gd name="T45" fmla="*/ 990 h 1214"/>
                <a:gd name="T46" fmla="*/ 86 w 1140"/>
                <a:gd name="T47" fmla="*/ 1102 h 1214"/>
                <a:gd name="T48" fmla="*/ 198 w 1140"/>
                <a:gd name="T49" fmla="*/ 1214 h 1214"/>
                <a:gd name="T50" fmla="*/ 695 w 1140"/>
                <a:gd name="T51" fmla="*/ 1214 h 1214"/>
                <a:gd name="T52" fmla="*/ 695 w 1140"/>
                <a:gd name="T53" fmla="*/ 1214 h 1214"/>
                <a:gd name="T54" fmla="*/ 695 w 1140"/>
                <a:gd name="T55" fmla="*/ 1214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0" h="1214"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  <a:cubicBezTo>
                    <a:pt x="706" y="1214"/>
                    <a:pt x="810" y="1211"/>
                    <a:pt x="916" y="1152"/>
                  </a:cubicBezTo>
                  <a:cubicBezTo>
                    <a:pt x="982" y="1115"/>
                    <a:pt x="1034" y="1064"/>
                    <a:pt x="1072" y="1000"/>
                  </a:cubicBezTo>
                  <a:cubicBezTo>
                    <a:pt x="1117" y="925"/>
                    <a:pt x="1140" y="833"/>
                    <a:pt x="1140" y="728"/>
                  </a:cubicBezTo>
                  <a:cubicBezTo>
                    <a:pt x="1140" y="624"/>
                    <a:pt x="1118" y="532"/>
                    <a:pt x="1073" y="456"/>
                  </a:cubicBezTo>
                  <a:cubicBezTo>
                    <a:pt x="1037" y="392"/>
                    <a:pt x="985" y="341"/>
                    <a:pt x="921" y="303"/>
                  </a:cubicBezTo>
                  <a:cubicBezTo>
                    <a:pt x="818" y="241"/>
                    <a:pt x="715" y="237"/>
                    <a:pt x="704" y="237"/>
                  </a:cubicBezTo>
                  <a:cubicBezTo>
                    <a:pt x="350" y="237"/>
                    <a:pt x="350" y="237"/>
                    <a:pt x="350" y="237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51" y="689"/>
                    <a:pt x="351" y="689"/>
                    <a:pt x="351" y="689"/>
                  </a:cubicBezTo>
                  <a:cubicBezTo>
                    <a:pt x="351" y="461"/>
                    <a:pt x="351" y="461"/>
                    <a:pt x="351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705" y="461"/>
                    <a:pt x="757" y="466"/>
                    <a:pt x="808" y="496"/>
                  </a:cubicBezTo>
                  <a:cubicBezTo>
                    <a:pt x="880" y="539"/>
                    <a:pt x="916" y="616"/>
                    <a:pt x="916" y="728"/>
                  </a:cubicBezTo>
                  <a:cubicBezTo>
                    <a:pt x="916" y="838"/>
                    <a:pt x="882" y="911"/>
                    <a:pt x="812" y="953"/>
                  </a:cubicBezTo>
                  <a:cubicBezTo>
                    <a:pt x="757" y="986"/>
                    <a:pt x="699" y="990"/>
                    <a:pt x="69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233" y="990"/>
                    <a:pt x="233" y="990"/>
                    <a:pt x="233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9" y="990"/>
                    <a:pt x="199" y="990"/>
                    <a:pt x="199" y="990"/>
                  </a:cubicBezTo>
                  <a:cubicBezTo>
                    <a:pt x="198" y="990"/>
                    <a:pt x="198" y="990"/>
                    <a:pt x="198" y="990"/>
                  </a:cubicBezTo>
                  <a:cubicBezTo>
                    <a:pt x="136" y="990"/>
                    <a:pt x="86" y="1040"/>
                    <a:pt x="86" y="1102"/>
                  </a:cubicBezTo>
                  <a:cubicBezTo>
                    <a:pt x="86" y="1164"/>
                    <a:pt x="136" y="1214"/>
                    <a:pt x="198" y="1214"/>
                  </a:cubicBezTo>
                  <a:lnTo>
                    <a:pt x="695" y="1214"/>
                  </a:lnTo>
                  <a:close/>
                  <a:moveTo>
                    <a:pt x="695" y="1214"/>
                  </a:moveTo>
                  <a:cubicBezTo>
                    <a:pt x="695" y="1214"/>
                    <a:pt x="695" y="1214"/>
                    <a:pt x="695" y="121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C3347D9C-A084-4D31-842C-D794E301E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6" y="6390825"/>
              <a:ext cx="237066" cy="237438"/>
            </a:xfrm>
            <a:custGeom>
              <a:avLst/>
              <a:gdLst>
                <a:gd name="T0" fmla="*/ 2753 w 2866"/>
                <a:gd name="T1" fmla="*/ 875 h 2866"/>
                <a:gd name="T2" fmla="*/ 2446 w 2866"/>
                <a:gd name="T3" fmla="*/ 420 h 2866"/>
                <a:gd name="T4" fmla="*/ 1991 w 2866"/>
                <a:gd name="T5" fmla="*/ 113 h 2866"/>
                <a:gd name="T6" fmla="*/ 1433 w 2866"/>
                <a:gd name="T7" fmla="*/ 0 h 2866"/>
                <a:gd name="T8" fmla="*/ 875 w 2866"/>
                <a:gd name="T9" fmla="*/ 113 h 2866"/>
                <a:gd name="T10" fmla="*/ 420 w 2866"/>
                <a:gd name="T11" fmla="*/ 420 h 2866"/>
                <a:gd name="T12" fmla="*/ 113 w 2866"/>
                <a:gd name="T13" fmla="*/ 875 h 2866"/>
                <a:gd name="T14" fmla="*/ 0 w 2866"/>
                <a:gd name="T15" fmla="*/ 1433 h 2866"/>
                <a:gd name="T16" fmla="*/ 113 w 2866"/>
                <a:gd name="T17" fmla="*/ 1991 h 2866"/>
                <a:gd name="T18" fmla="*/ 420 w 2866"/>
                <a:gd name="T19" fmla="*/ 2446 h 2866"/>
                <a:gd name="T20" fmla="*/ 875 w 2866"/>
                <a:gd name="T21" fmla="*/ 2753 h 2866"/>
                <a:gd name="T22" fmla="*/ 1433 w 2866"/>
                <a:gd name="T23" fmla="*/ 2866 h 2866"/>
                <a:gd name="T24" fmla="*/ 1991 w 2866"/>
                <a:gd name="T25" fmla="*/ 2753 h 2866"/>
                <a:gd name="T26" fmla="*/ 2310 w 2866"/>
                <a:gd name="T27" fmla="*/ 2566 h 2866"/>
                <a:gd name="T28" fmla="*/ 2310 w 2866"/>
                <a:gd name="T29" fmla="*/ 2566 h 2866"/>
                <a:gd name="T30" fmla="*/ 2357 w 2866"/>
                <a:gd name="T31" fmla="*/ 2466 h 2866"/>
                <a:gd name="T32" fmla="*/ 2228 w 2866"/>
                <a:gd name="T33" fmla="*/ 2337 h 2866"/>
                <a:gd name="T34" fmla="*/ 2150 w 2866"/>
                <a:gd name="T35" fmla="*/ 2364 h 2866"/>
                <a:gd name="T36" fmla="*/ 2149 w 2866"/>
                <a:gd name="T37" fmla="*/ 2363 h 2866"/>
                <a:gd name="T38" fmla="*/ 1433 w 2866"/>
                <a:gd name="T39" fmla="*/ 2607 h 2866"/>
                <a:gd name="T40" fmla="*/ 259 w 2866"/>
                <a:gd name="T41" fmla="*/ 1433 h 2866"/>
                <a:gd name="T42" fmla="*/ 1433 w 2866"/>
                <a:gd name="T43" fmla="*/ 259 h 2866"/>
                <a:gd name="T44" fmla="*/ 2607 w 2866"/>
                <a:gd name="T45" fmla="*/ 1433 h 2866"/>
                <a:gd name="T46" fmla="*/ 2452 w 2866"/>
                <a:gd name="T47" fmla="*/ 2015 h 2866"/>
                <a:gd name="T48" fmla="*/ 2453 w 2866"/>
                <a:gd name="T49" fmla="*/ 2016 h 2866"/>
                <a:gd name="T50" fmla="*/ 2431 w 2866"/>
                <a:gd name="T51" fmla="*/ 2088 h 2866"/>
                <a:gd name="T52" fmla="*/ 2560 w 2866"/>
                <a:gd name="T53" fmla="*/ 2217 h 2866"/>
                <a:gd name="T54" fmla="*/ 2676 w 2866"/>
                <a:gd name="T55" fmla="*/ 2144 h 2866"/>
                <a:gd name="T56" fmla="*/ 2677 w 2866"/>
                <a:gd name="T57" fmla="*/ 2145 h 2866"/>
                <a:gd name="T58" fmla="*/ 2753 w 2866"/>
                <a:gd name="T59" fmla="*/ 1991 h 2866"/>
                <a:gd name="T60" fmla="*/ 2866 w 2866"/>
                <a:gd name="T61" fmla="*/ 1433 h 2866"/>
                <a:gd name="T62" fmla="*/ 2753 w 2866"/>
                <a:gd name="T63" fmla="*/ 875 h 2866"/>
                <a:gd name="T64" fmla="*/ 2753 w 2866"/>
                <a:gd name="T65" fmla="*/ 875 h 2866"/>
                <a:gd name="T66" fmla="*/ 2753 w 2866"/>
                <a:gd name="T67" fmla="*/ 87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6" h="2866">
                  <a:moveTo>
                    <a:pt x="2753" y="875"/>
                  </a:moveTo>
                  <a:cubicBezTo>
                    <a:pt x="2681" y="705"/>
                    <a:pt x="2578" y="551"/>
                    <a:pt x="2446" y="420"/>
                  </a:cubicBezTo>
                  <a:cubicBezTo>
                    <a:pt x="2315" y="288"/>
                    <a:pt x="2161" y="185"/>
                    <a:pt x="1991" y="113"/>
                  </a:cubicBezTo>
                  <a:cubicBezTo>
                    <a:pt x="1814" y="38"/>
                    <a:pt x="1627" y="0"/>
                    <a:pt x="1433" y="0"/>
                  </a:cubicBezTo>
                  <a:cubicBezTo>
                    <a:pt x="1239" y="0"/>
                    <a:pt x="1052" y="38"/>
                    <a:pt x="875" y="113"/>
                  </a:cubicBezTo>
                  <a:cubicBezTo>
                    <a:pt x="705" y="185"/>
                    <a:pt x="551" y="288"/>
                    <a:pt x="420" y="420"/>
                  </a:cubicBezTo>
                  <a:cubicBezTo>
                    <a:pt x="288" y="551"/>
                    <a:pt x="185" y="705"/>
                    <a:pt x="113" y="875"/>
                  </a:cubicBezTo>
                  <a:cubicBezTo>
                    <a:pt x="38" y="1052"/>
                    <a:pt x="0" y="1240"/>
                    <a:pt x="0" y="1433"/>
                  </a:cubicBezTo>
                  <a:cubicBezTo>
                    <a:pt x="0" y="1626"/>
                    <a:pt x="38" y="1814"/>
                    <a:pt x="113" y="1991"/>
                  </a:cubicBezTo>
                  <a:cubicBezTo>
                    <a:pt x="185" y="2161"/>
                    <a:pt x="288" y="2315"/>
                    <a:pt x="420" y="2446"/>
                  </a:cubicBezTo>
                  <a:cubicBezTo>
                    <a:pt x="551" y="2578"/>
                    <a:pt x="705" y="2681"/>
                    <a:pt x="875" y="2753"/>
                  </a:cubicBezTo>
                  <a:cubicBezTo>
                    <a:pt x="1052" y="2828"/>
                    <a:pt x="1240" y="2866"/>
                    <a:pt x="1433" y="2866"/>
                  </a:cubicBezTo>
                  <a:cubicBezTo>
                    <a:pt x="1626" y="2866"/>
                    <a:pt x="1814" y="2828"/>
                    <a:pt x="1991" y="2753"/>
                  </a:cubicBezTo>
                  <a:cubicBezTo>
                    <a:pt x="2106" y="2705"/>
                    <a:pt x="2212" y="2642"/>
                    <a:pt x="2310" y="2566"/>
                  </a:cubicBezTo>
                  <a:cubicBezTo>
                    <a:pt x="2310" y="2566"/>
                    <a:pt x="2310" y="2566"/>
                    <a:pt x="2310" y="2566"/>
                  </a:cubicBezTo>
                  <a:cubicBezTo>
                    <a:pt x="2339" y="2542"/>
                    <a:pt x="2357" y="2506"/>
                    <a:pt x="2357" y="2466"/>
                  </a:cubicBezTo>
                  <a:cubicBezTo>
                    <a:pt x="2357" y="2395"/>
                    <a:pt x="2300" y="2337"/>
                    <a:pt x="2228" y="2337"/>
                  </a:cubicBezTo>
                  <a:cubicBezTo>
                    <a:pt x="2199" y="2337"/>
                    <a:pt x="2172" y="2347"/>
                    <a:pt x="2150" y="2364"/>
                  </a:cubicBezTo>
                  <a:cubicBezTo>
                    <a:pt x="2149" y="2363"/>
                    <a:pt x="2149" y="2363"/>
                    <a:pt x="2149" y="2363"/>
                  </a:cubicBezTo>
                  <a:cubicBezTo>
                    <a:pt x="1951" y="2516"/>
                    <a:pt x="1702" y="2607"/>
                    <a:pt x="1433" y="2607"/>
                  </a:cubicBezTo>
                  <a:cubicBezTo>
                    <a:pt x="785" y="2607"/>
                    <a:pt x="259" y="2080"/>
                    <a:pt x="259" y="1433"/>
                  </a:cubicBezTo>
                  <a:cubicBezTo>
                    <a:pt x="259" y="786"/>
                    <a:pt x="786" y="259"/>
                    <a:pt x="1433" y="259"/>
                  </a:cubicBezTo>
                  <a:cubicBezTo>
                    <a:pt x="2080" y="259"/>
                    <a:pt x="2607" y="786"/>
                    <a:pt x="2607" y="1433"/>
                  </a:cubicBezTo>
                  <a:cubicBezTo>
                    <a:pt x="2607" y="1645"/>
                    <a:pt x="2551" y="1844"/>
                    <a:pt x="2452" y="2015"/>
                  </a:cubicBezTo>
                  <a:cubicBezTo>
                    <a:pt x="2453" y="2016"/>
                    <a:pt x="2453" y="2016"/>
                    <a:pt x="2453" y="2016"/>
                  </a:cubicBezTo>
                  <a:cubicBezTo>
                    <a:pt x="2439" y="2037"/>
                    <a:pt x="2431" y="2061"/>
                    <a:pt x="2431" y="2088"/>
                  </a:cubicBezTo>
                  <a:cubicBezTo>
                    <a:pt x="2431" y="2160"/>
                    <a:pt x="2489" y="2217"/>
                    <a:pt x="2560" y="2217"/>
                  </a:cubicBezTo>
                  <a:cubicBezTo>
                    <a:pt x="2611" y="2217"/>
                    <a:pt x="2655" y="2188"/>
                    <a:pt x="2676" y="2144"/>
                  </a:cubicBezTo>
                  <a:cubicBezTo>
                    <a:pt x="2677" y="2145"/>
                    <a:pt x="2677" y="2145"/>
                    <a:pt x="2677" y="2145"/>
                  </a:cubicBezTo>
                  <a:cubicBezTo>
                    <a:pt x="2705" y="2095"/>
                    <a:pt x="2731" y="2044"/>
                    <a:pt x="2753" y="1991"/>
                  </a:cubicBezTo>
                  <a:cubicBezTo>
                    <a:pt x="2828" y="1814"/>
                    <a:pt x="2866" y="1626"/>
                    <a:pt x="2866" y="1433"/>
                  </a:cubicBezTo>
                  <a:cubicBezTo>
                    <a:pt x="2866" y="1240"/>
                    <a:pt x="2828" y="1052"/>
                    <a:pt x="2753" y="875"/>
                  </a:cubicBezTo>
                  <a:close/>
                  <a:moveTo>
                    <a:pt x="2753" y="875"/>
                  </a:moveTo>
                  <a:cubicBezTo>
                    <a:pt x="2753" y="875"/>
                    <a:pt x="2753" y="875"/>
                    <a:pt x="2753" y="8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557F923-F93C-478D-B274-298792F6EE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335" y="6390833"/>
              <a:ext cx="237066" cy="237438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F7EFB272-FE82-4673-9884-D56B285BE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7" y="6273960"/>
            <a:ext cx="1391385" cy="454627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223F7D34-BA16-4790-9F99-B26C16916DFC}"/>
              </a:ext>
            </a:extLst>
          </p:cNvPr>
          <p:cNvGrpSpPr/>
          <p:nvPr/>
        </p:nvGrpSpPr>
        <p:grpSpPr>
          <a:xfrm flipH="1">
            <a:off x="11456131" y="-11832"/>
            <a:ext cx="740632" cy="752463"/>
            <a:chOff x="8976782" y="3206280"/>
            <a:chExt cx="627062" cy="637079"/>
          </a:xfrm>
        </p:grpSpPr>
        <p:sp>
          <p:nvSpPr>
            <p:cNvPr id="68" name="斜纹 67">
              <a:extLst>
                <a:ext uri="{FF2B5EF4-FFF2-40B4-BE49-F238E27FC236}">
                  <a16:creationId xmlns:a16="http://schemas.microsoft.com/office/drawing/2014/main" id="{5F5D187A-56BD-4CC8-B0B3-D1FE6A1D161F}"/>
                </a:ext>
              </a:extLst>
            </p:cNvPr>
            <p:cNvSpPr/>
            <p:nvPr/>
          </p:nvSpPr>
          <p:spPr>
            <a:xfrm>
              <a:off x="8976782" y="3216297"/>
              <a:ext cx="627062" cy="627062"/>
            </a:xfrm>
            <a:prstGeom prst="diagStripe">
              <a:avLst>
                <a:gd name="adj" fmla="val 4808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9" name="文本框 34">
              <a:extLst>
                <a:ext uri="{FF2B5EF4-FFF2-40B4-BE49-F238E27FC236}">
                  <a16:creationId xmlns:a16="http://schemas.microsoft.com/office/drawing/2014/main" id="{FF3F6F98-6302-43D7-93E3-F19A69B5583D}"/>
                </a:ext>
              </a:extLst>
            </p:cNvPr>
            <p:cNvSpPr txBox="1"/>
            <p:nvPr/>
          </p:nvSpPr>
          <p:spPr>
            <a:xfrm rot="18872475">
              <a:off x="8964364" y="3390089"/>
              <a:ext cx="470408" cy="1027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2"/>
                  </a:solidFill>
                </a:rPr>
                <a:t>NEW</a:t>
              </a:r>
              <a:endParaRPr lang="zh-CN" altLang="en-US" sz="105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540062"/>
      </p:ext>
    </p:extLst>
  </p:cSld>
  <p:clrMapOvr>
    <a:masterClrMapping/>
  </p:clrMapOvr>
</p:sld>
</file>

<file path=ppt/theme/theme1.xml><?xml version="1.0" encoding="utf-8"?>
<a:theme xmlns:a="http://schemas.openxmlformats.org/drawingml/2006/main" name="封面页_图片版 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sz="3200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目录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sz="2200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>
            <a:alpha val="60000"/>
          </a:srgb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结束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kumimoji="1" sz="3200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>
            <a:alpha val="60000"/>
          </a:srgb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FFFFFF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FFFFFF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1935</Words>
  <Application>Microsoft Office PowerPoint</Application>
  <PresentationFormat>自定义</PresentationFormat>
  <Paragraphs>357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等线</vt:lpstr>
      <vt:lpstr>方正超粗黑简体</vt:lpstr>
      <vt:lpstr>方正兰亭黑简体</vt:lpstr>
      <vt:lpstr>黑体</vt:lpstr>
      <vt:lpstr>微软雅黑</vt:lpstr>
      <vt:lpstr>微软雅黑</vt:lpstr>
      <vt:lpstr>Arial</vt:lpstr>
      <vt:lpstr>Calibri</vt:lpstr>
      <vt:lpstr>Huawei Sans</vt:lpstr>
      <vt:lpstr>Wingdings</vt:lpstr>
      <vt:lpstr>封面页_图片版 </vt:lpstr>
      <vt:lpstr>目录页</vt:lpstr>
      <vt:lpstr>章节页</vt:lpstr>
      <vt:lpstr>结束页</vt:lpstr>
      <vt:lpstr>1_章节页</vt:lpstr>
      <vt:lpstr>2_章节页</vt:lpstr>
      <vt:lpstr>3_章节页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Wangyang (wenny, EBG Marketing)</dc:creator>
  <cp:lastModifiedBy>Huangwei (Miracle)</cp:lastModifiedBy>
  <cp:revision>180</cp:revision>
  <dcterms:created xsi:type="dcterms:W3CDTF">2023-09-17T03:00:12Z</dcterms:created>
  <dcterms:modified xsi:type="dcterms:W3CDTF">2024-09-24T03:34:24Z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(3)tn4pOJs8sipPSfRtDnvWOGLMUgrn5igpxikJxCxOKNV63M5d/v5ffns0diLVYbmN2OLt/tI9
NGB+cDrl2xxrzq/6HXemJ4c2pzxcbilj/AiSNjCPf6LvlfuPJe6uJZxIISC/Q9xoNAUeLDhr
MXVnEmQyBzLBBuiNiFjHI7RTQgrOQSU4Oft35tThI2Jj70YNRJdkLMQYwTM+gute7pFxUJ+R
gwazPL+HyB+X9hxvfA</vt:lpwstr>
  </property>
  <property fmtid="{D5CDD505-2E9C-101B-9397-08002B2CF9AE}" pid="3" name="_2015_ms_pID_7253431">
    <vt:lpwstr>exO+2MbzwC9nLmujV5y8gJpnWlrwbobY/6Zpgdj7GrReSCJHUV/BEO
Ca6C0vKjA+2hbDOCGI3BXycxPZ0KRXCCh5sgsgddD6P6T7suaIED8+KFFxL/9SYos0WH8gol
MMFA/uHm821O0SGQ6sT0KWRFY3WXmx6M8Ove9QdMo9f6MnuwaXW5uJsxxfp9Y/PykUtqcJtO
b0zLTsr0B0aZ5LoyclEXeOs6d6MwUSWOg9eD</vt:lpwstr>
  </property>
  <property fmtid="{D5CDD505-2E9C-101B-9397-08002B2CF9AE}" pid="4" name="_2015_ms_pID_7253432">
    <vt:lpwstr>iUXRecFxWwJRt+lh9vJ06vE=</vt:lpwstr>
  </property>
  <property fmtid="{D5CDD505-2E9C-101B-9397-08002B2CF9AE}" pid="5" name="KSOProductBuildVer">
    <vt:lpwstr>2052-0.0.0.0</vt:lpwstr>
  </property>
  <property fmtid="{D5CDD505-2E9C-101B-9397-08002B2CF9AE}" pid="6" name="_readonly">
    <vt:lpwstr/>
  </property>
  <property fmtid="{D5CDD505-2E9C-101B-9397-08002B2CF9AE}" pid="7" name="_change">
    <vt:lpwstr/>
  </property>
  <property fmtid="{D5CDD505-2E9C-101B-9397-08002B2CF9AE}" pid="8" name="_full-control">
    <vt:lpwstr/>
  </property>
  <property fmtid="{D5CDD505-2E9C-101B-9397-08002B2CF9AE}" pid="9" name="sflag">
    <vt:lpwstr>1726543424</vt:lpwstr>
  </property>
</Properties>
</file>